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rels" ContentType="application/vnd.openxmlformats-package.relationships+xml"/>
  <Default Extension="vml" ContentType="application/vnd.openxmlformats-officedocument.vmlDrawing"/>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3" r:id="rId4"/>
    <p:sldId id="261" r:id="rId5"/>
    <p:sldId id="262" r:id="rId6"/>
    <p:sldId id="259" r:id="rId7"/>
  </p:sldIdLst>
  <p:sldSz cx="10058400" cy="77724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21" autoAdjust="0"/>
    <p:restoredTop sz="94660"/>
  </p:normalViewPr>
  <p:slideViewPr>
    <p:cSldViewPr snapToGrid="0">
      <p:cViewPr varScale="1">
        <p:scale>
          <a:sx n="215" d="100"/>
          <a:sy n="215" d="100"/>
        </p:scale>
        <p:origin x="24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A1F817-54CE-4F8F-B7BA-3F301C75B3BD}"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2579248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1F817-54CE-4F8F-B7BA-3F301C75B3BD}"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289740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1F817-54CE-4F8F-B7BA-3F301C75B3BD}"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156530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1F817-54CE-4F8F-B7BA-3F301C75B3BD}"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72804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1F817-54CE-4F8F-B7BA-3F301C75B3BD}"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74336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A1F817-54CE-4F8F-B7BA-3F301C75B3BD}"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242483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A1F817-54CE-4F8F-B7BA-3F301C75B3BD}" type="datetimeFigureOut">
              <a:rPr lang="en-US" smtClean="0"/>
              <a:t>9/18/17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285387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A1F817-54CE-4F8F-B7BA-3F301C75B3BD}" type="datetimeFigureOut">
              <a:rPr lang="en-US" smtClean="0"/>
              <a:t>9/18/17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19371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1F817-54CE-4F8F-B7BA-3F301C75B3BD}" type="datetimeFigureOut">
              <a:rPr lang="en-US" smtClean="0"/>
              <a:t>9/18/17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351540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4A1F817-54CE-4F8F-B7BA-3F301C75B3BD}"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98858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4A1F817-54CE-4F8F-B7BA-3F301C75B3BD}"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E7325-5041-418D-B951-689380DC9C48}" type="slidenum">
              <a:rPr lang="en-US" smtClean="0"/>
              <a:t>‹#›</a:t>
            </a:fld>
            <a:endParaRPr lang="en-US"/>
          </a:p>
        </p:txBody>
      </p:sp>
    </p:spTree>
    <p:extLst>
      <p:ext uri="{BB962C8B-B14F-4D97-AF65-F5344CB8AC3E}">
        <p14:creationId xmlns:p14="http://schemas.microsoft.com/office/powerpoint/2010/main" val="12730231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l="-8000" r="-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14A1F817-54CE-4F8F-B7BA-3F301C75B3BD}" type="datetimeFigureOut">
              <a:rPr lang="en-US" smtClean="0"/>
              <a:t>9/18/17</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0E5E7325-5041-418D-B951-689380DC9C48}" type="slidenum">
              <a:rPr lang="en-US" smtClean="0"/>
              <a:t>‹#›</a:t>
            </a:fld>
            <a:endParaRPr lang="en-US"/>
          </a:p>
        </p:txBody>
      </p:sp>
    </p:spTree>
    <p:extLst>
      <p:ext uri="{BB962C8B-B14F-4D97-AF65-F5344CB8AC3E}">
        <p14:creationId xmlns:p14="http://schemas.microsoft.com/office/powerpoint/2010/main" val="2003537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f"/><Relationship Id="rId3"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wmf"/><Relationship Id="rId5" Type="http://schemas.openxmlformats.org/officeDocument/2006/relationships/image" Target="../media/image8.png"/><Relationship Id="rId6" Type="http://schemas.openxmlformats.org/officeDocument/2006/relationships/image" Target="../media/image9.tiff"/><Relationship Id="rId7"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500" y="469900"/>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43500" y="469900"/>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1500" y="499850"/>
            <a:ext cx="4381500" cy="677108"/>
          </a:xfrm>
          <a:prstGeom prst="rect">
            <a:avLst/>
          </a:prstGeom>
          <a:noFill/>
        </p:spPr>
        <p:txBody>
          <a:bodyPr wrap="square" rtlCol="0">
            <a:spAutoFit/>
          </a:bodyPr>
          <a:lstStyle/>
          <a:p>
            <a:pPr algn="r"/>
            <a:r>
              <a:rPr lang="en-US" sz="900" i="1" dirty="0">
                <a:solidFill>
                  <a:schemeClr val="tx1">
                    <a:lumMod val="50000"/>
                    <a:lumOff val="50000"/>
                  </a:schemeClr>
                </a:solidFill>
              </a:rPr>
              <a:t>Rev. </a:t>
            </a:r>
            <a:r>
              <a:rPr lang="en-US" sz="900" i="1" smtClean="0">
                <a:solidFill>
                  <a:schemeClr val="tx1">
                    <a:lumMod val="50000"/>
                    <a:lumOff val="50000"/>
                  </a:schemeClr>
                </a:solidFill>
              </a:rPr>
              <a:t>1.15</a:t>
            </a:r>
            <a:endParaRPr lang="en-US" sz="900" i="1" dirty="0">
              <a:solidFill>
                <a:schemeClr val="tx1">
                  <a:lumMod val="50000"/>
                  <a:lumOff val="50000"/>
                </a:schemeClr>
              </a:solidFill>
            </a:endParaRPr>
          </a:p>
          <a:p>
            <a:pPr algn="ctr"/>
            <a:r>
              <a:rPr lang="en-US" sz="1400" b="1" dirty="0">
                <a:latin typeface="Arial Rounded MT Bold" charset="0"/>
                <a:ea typeface="Arial Rounded MT Bold" charset="0"/>
                <a:cs typeface="Arial Rounded MT Bold" charset="0"/>
              </a:rPr>
              <a:t>Hours of Service (HOS) Mobile APP©</a:t>
            </a:r>
          </a:p>
          <a:p>
            <a:pPr algn="ctr"/>
            <a:r>
              <a:rPr lang="en-US" sz="1400" b="1" dirty="0">
                <a:latin typeface="Arial Rounded MT Bold" charset="0"/>
                <a:ea typeface="Arial Rounded MT Bold" charset="0"/>
                <a:cs typeface="Arial Rounded MT Bold" charset="0"/>
              </a:rPr>
              <a:t>Driver’s Guide Booklet</a:t>
            </a:r>
          </a:p>
        </p:txBody>
      </p:sp>
      <p:sp>
        <p:nvSpPr>
          <p:cNvPr id="9" name="TextBox 8"/>
          <p:cNvSpPr txBox="1"/>
          <p:nvPr/>
        </p:nvSpPr>
        <p:spPr>
          <a:xfrm>
            <a:off x="683584" y="3519247"/>
            <a:ext cx="4157329" cy="4555093"/>
          </a:xfrm>
          <a:prstGeom prst="rect">
            <a:avLst/>
          </a:prstGeom>
          <a:noFill/>
        </p:spPr>
        <p:txBody>
          <a:bodyPr wrap="square" rtlCol="0">
            <a:spAutoFit/>
          </a:bodyPr>
          <a:lstStyle/>
          <a:p>
            <a:r>
              <a:rPr lang="en-US" sz="1000" b="1" dirty="0">
                <a:solidFill>
                  <a:schemeClr val="tx1">
                    <a:lumMod val="65000"/>
                    <a:lumOff val="35000"/>
                  </a:schemeClr>
                </a:solidFill>
              </a:rPr>
              <a:t>Contents</a:t>
            </a:r>
          </a:p>
          <a:p>
            <a:r>
              <a:rPr lang="en-US" sz="1000" b="1" dirty="0">
                <a:solidFill>
                  <a:schemeClr val="tx1">
                    <a:lumMod val="65000"/>
                    <a:lumOff val="35000"/>
                  </a:schemeClr>
                </a:solidFill>
              </a:rPr>
              <a:t>                                                                                                                                  page</a:t>
            </a:r>
          </a:p>
          <a:p>
            <a:pPr marL="171450" indent="-171450">
              <a:buFontTx/>
              <a:buChar char="-"/>
            </a:pPr>
            <a:r>
              <a:rPr lang="en-US" sz="1000" b="1" dirty="0">
                <a:solidFill>
                  <a:schemeClr val="tx1">
                    <a:lumMod val="65000"/>
                    <a:lumOff val="35000"/>
                  </a:schemeClr>
                </a:solidFill>
              </a:rPr>
              <a:t>Introduction and compliance   . . . . . . . . . . . . . . . . . . . . . . . . . . . . . . . . .   2</a:t>
            </a:r>
          </a:p>
          <a:p>
            <a:pPr marL="171450" indent="-171450">
              <a:buFontTx/>
              <a:buChar char="-"/>
            </a:pPr>
            <a:r>
              <a:rPr lang="en-US" sz="1000" b="1" dirty="0">
                <a:solidFill>
                  <a:schemeClr val="tx1">
                    <a:lumMod val="65000"/>
                    <a:lumOff val="35000"/>
                  </a:schemeClr>
                </a:solidFill>
              </a:rPr>
              <a:t>Self-certification                         . . . . . . . . . . . . . . . . . . . . . . . . . . . . . . . . .    3</a:t>
            </a:r>
          </a:p>
          <a:p>
            <a:pPr marL="171450" indent="-171450">
              <a:buFontTx/>
              <a:buChar char="-"/>
            </a:pPr>
            <a:r>
              <a:rPr lang="en-US" sz="1000" b="1" dirty="0">
                <a:solidFill>
                  <a:schemeClr val="tx1">
                    <a:lumMod val="65000"/>
                    <a:lumOff val="35000"/>
                  </a:schemeClr>
                </a:solidFill>
              </a:rPr>
              <a:t>Account types (driver, support personnel, non-authenticated) . . . . . .   3</a:t>
            </a:r>
          </a:p>
          <a:p>
            <a:r>
              <a:rPr lang="en-US" sz="1000" b="1" i="1" dirty="0">
                <a:solidFill>
                  <a:schemeClr val="tx1">
                    <a:lumMod val="65000"/>
                    <a:lumOff val="35000"/>
                  </a:schemeClr>
                </a:solidFill>
              </a:rPr>
              <a:t>LOGGING ON</a:t>
            </a:r>
          </a:p>
          <a:p>
            <a:pPr marL="171450" indent="-171450">
              <a:buFontTx/>
              <a:buChar char="-"/>
            </a:pPr>
            <a:r>
              <a:rPr lang="en-US" sz="1000" b="1" dirty="0">
                <a:solidFill>
                  <a:schemeClr val="tx1">
                    <a:lumMod val="65000"/>
                    <a:lumOff val="35000"/>
                  </a:schemeClr>
                </a:solidFill>
              </a:rPr>
              <a:t>Driver login and Support Personnel   . . . . . . . . . . . . . . . . . . . . . . . . . . . .  4</a:t>
            </a:r>
          </a:p>
          <a:p>
            <a:pPr marL="171450" indent="-171450">
              <a:buFontTx/>
              <a:buChar char="-"/>
            </a:pPr>
            <a:r>
              <a:rPr lang="en-US" sz="1000" b="1" dirty="0">
                <a:solidFill>
                  <a:schemeClr val="tx1">
                    <a:lumMod val="65000"/>
                    <a:lumOff val="35000"/>
                  </a:schemeClr>
                </a:solidFill>
              </a:rPr>
              <a:t>Bluetooth device discovery and pairing. ELD diagnostic . . . . . . . . . . . .   4</a:t>
            </a:r>
          </a:p>
          <a:p>
            <a:r>
              <a:rPr lang="en-US" sz="1000" b="1" i="1" dirty="0">
                <a:solidFill>
                  <a:schemeClr val="tx1">
                    <a:lumMod val="65000"/>
                    <a:lumOff val="35000"/>
                  </a:schemeClr>
                </a:solidFill>
              </a:rPr>
              <a:t>DRIVER’S ACTIVITIES - BEFORE CHANGING DRIVER STATUS</a:t>
            </a:r>
          </a:p>
          <a:p>
            <a:pPr marL="171450" indent="-171450">
              <a:buFontTx/>
              <a:buChar char="-"/>
            </a:pPr>
            <a:r>
              <a:rPr lang="en-US" sz="1000" b="1" dirty="0">
                <a:solidFill>
                  <a:schemeClr val="tx1">
                    <a:lumMod val="65000"/>
                    <a:lumOff val="35000"/>
                  </a:schemeClr>
                </a:solidFill>
              </a:rPr>
              <a:t>Vehicle profile                            . . . . . . . . . . . . . . . . . . . . . . . . . . . . . . . . .    5</a:t>
            </a:r>
          </a:p>
          <a:p>
            <a:pPr marL="171450" indent="-171450">
              <a:buFontTx/>
              <a:buChar char="-"/>
            </a:pPr>
            <a:r>
              <a:rPr lang="en-US" sz="1000" b="1" dirty="0">
                <a:solidFill>
                  <a:schemeClr val="tx1">
                    <a:lumMod val="65000"/>
                    <a:lumOff val="35000"/>
                  </a:schemeClr>
                </a:solidFill>
              </a:rPr>
              <a:t>Driver’s profile. Team drivers  . . . . . . . . . . . . . . . . . . . . . . . . . . . . . . . . .   5</a:t>
            </a:r>
          </a:p>
          <a:p>
            <a:pPr marL="171450" indent="-171450">
              <a:buFontTx/>
              <a:buChar char="-"/>
            </a:pPr>
            <a:r>
              <a:rPr lang="en-US" sz="1000" b="1" dirty="0">
                <a:solidFill>
                  <a:schemeClr val="tx1">
                    <a:lumMod val="65000"/>
                    <a:lumOff val="35000"/>
                  </a:schemeClr>
                </a:solidFill>
              </a:rPr>
              <a:t>Creating shipments                   . . . . . . . . . . . . . . . . . . . . . . . . . . . . . . . . .    7</a:t>
            </a:r>
          </a:p>
          <a:p>
            <a:pPr marL="171450" indent="-171450">
              <a:buFontTx/>
              <a:buChar char="-"/>
            </a:pPr>
            <a:r>
              <a:rPr lang="en-US" sz="1000" b="1" dirty="0">
                <a:solidFill>
                  <a:schemeClr val="tx1">
                    <a:lumMod val="65000"/>
                    <a:lumOff val="35000"/>
                  </a:schemeClr>
                </a:solidFill>
              </a:rPr>
              <a:t>Assumption of unidentified records . . . . . . . . . . . . . . . . . . . . . . . . . . . .   7</a:t>
            </a:r>
          </a:p>
          <a:p>
            <a:pPr marL="171450" indent="-171450">
              <a:buFontTx/>
              <a:buChar char="-"/>
            </a:pPr>
            <a:r>
              <a:rPr lang="en-US" sz="1000" b="1" dirty="0">
                <a:solidFill>
                  <a:schemeClr val="tx1">
                    <a:lumMod val="65000"/>
                    <a:lumOff val="35000"/>
                  </a:schemeClr>
                </a:solidFill>
              </a:rPr>
              <a:t>Malfunction/Diagnostic indicators . . . . . . . . . . . . . . . . . . . . . . . . . . . . .   8</a:t>
            </a:r>
          </a:p>
          <a:p>
            <a:r>
              <a:rPr lang="en-US" sz="1000" b="1" i="1" dirty="0">
                <a:solidFill>
                  <a:schemeClr val="tx1">
                    <a:lumMod val="65000"/>
                    <a:lumOff val="35000"/>
                  </a:schemeClr>
                </a:solidFill>
              </a:rPr>
              <a:t>WORKING WITH THE APP AND CREATING DRIVER LOGS</a:t>
            </a:r>
          </a:p>
          <a:p>
            <a:pPr marL="171450" indent="-171450">
              <a:buFontTx/>
              <a:buChar char="-"/>
            </a:pPr>
            <a:r>
              <a:rPr lang="en-US" sz="1000" b="1" dirty="0">
                <a:solidFill>
                  <a:schemeClr val="tx1">
                    <a:lumMod val="65000"/>
                    <a:lumOff val="35000"/>
                  </a:schemeClr>
                </a:solidFill>
              </a:rPr>
              <a:t>Personal use, yard moves and exemptions . . . . . . . . . . . . . . . . . . . . . .   8</a:t>
            </a:r>
          </a:p>
          <a:p>
            <a:pPr marL="171450" indent="-171450">
              <a:buFontTx/>
              <a:buChar char="-"/>
            </a:pPr>
            <a:r>
              <a:rPr lang="en-US" sz="1000" b="1" dirty="0">
                <a:solidFill>
                  <a:schemeClr val="tx1">
                    <a:lumMod val="65000"/>
                    <a:lumOff val="35000"/>
                  </a:schemeClr>
                </a:solidFill>
              </a:rPr>
              <a:t>Changing driver’s status and Principal screen . . . . . . . . . . . . . . . . . . . .   8</a:t>
            </a:r>
          </a:p>
          <a:p>
            <a:pPr marL="171450" indent="-171450">
              <a:buFontTx/>
              <a:buChar char="-"/>
            </a:pPr>
            <a:r>
              <a:rPr lang="en-US" sz="1000" b="1" dirty="0">
                <a:solidFill>
                  <a:schemeClr val="tx1">
                    <a:lumMod val="65000"/>
                    <a:lumOff val="35000"/>
                  </a:schemeClr>
                </a:solidFill>
              </a:rPr>
              <a:t>Remaining times                        . . . . . . . . . . . . . . . . . . . . . . . . . . . . . . . . .   9</a:t>
            </a:r>
          </a:p>
          <a:p>
            <a:pPr marL="171450" indent="-171450">
              <a:buFontTx/>
              <a:buChar char="-"/>
            </a:pPr>
            <a:r>
              <a:rPr lang="en-US" sz="1000" b="1" dirty="0">
                <a:solidFill>
                  <a:schemeClr val="tx1">
                    <a:lumMod val="65000"/>
                    <a:lumOff val="35000"/>
                  </a:schemeClr>
                </a:solidFill>
              </a:rPr>
              <a:t>Violations (proactive notifications and occurrence) . . . . . . . . . . . . . . .   9</a:t>
            </a:r>
          </a:p>
          <a:p>
            <a:pPr marL="171450" indent="-171450">
              <a:buFontTx/>
              <a:buChar char="-"/>
            </a:pPr>
            <a:r>
              <a:rPr lang="en-US" sz="1000" b="1" dirty="0">
                <a:solidFill>
                  <a:schemeClr val="tx1">
                    <a:lumMod val="65000"/>
                    <a:lumOff val="35000"/>
                  </a:schemeClr>
                </a:solidFill>
              </a:rPr>
              <a:t>Reviewing, editing and certifying driver’s logs . . . . . . . . . . . . . . . . . . .  10</a:t>
            </a:r>
          </a:p>
          <a:p>
            <a:pPr marL="171450" indent="-171450">
              <a:buFontTx/>
              <a:buChar char="-"/>
            </a:pPr>
            <a:r>
              <a:rPr lang="en-US" sz="1000" b="1" dirty="0">
                <a:solidFill>
                  <a:schemeClr val="tx1">
                    <a:lumMod val="65000"/>
                    <a:lumOff val="35000"/>
                  </a:schemeClr>
                </a:solidFill>
              </a:rPr>
              <a:t>Creating annotations                . . . . . . . . . . . . . . . . . . . . . . . . . . . . . . . . .  11</a:t>
            </a:r>
          </a:p>
          <a:p>
            <a:pPr marL="171450" indent="-171450">
              <a:buFontTx/>
              <a:buChar char="-"/>
            </a:pPr>
            <a:r>
              <a:rPr lang="en-US" sz="1000" b="1" dirty="0">
                <a:solidFill>
                  <a:schemeClr val="tx1">
                    <a:lumMod val="65000"/>
                    <a:lumOff val="35000"/>
                  </a:schemeClr>
                </a:solidFill>
              </a:rPr>
              <a:t>Logs chart                                    . . . . . . . . . . . . . . . . . . . . . . . . . . . . . . . . .  11</a:t>
            </a:r>
          </a:p>
          <a:p>
            <a:pPr marL="171450" indent="-171450">
              <a:buFontTx/>
              <a:buChar char="-"/>
            </a:pPr>
            <a:r>
              <a:rPr lang="en-US" sz="1000" b="1" dirty="0" err="1">
                <a:solidFill>
                  <a:schemeClr val="tx1">
                    <a:lumMod val="65000"/>
                    <a:lumOff val="35000"/>
                  </a:schemeClr>
                </a:solidFill>
              </a:rPr>
              <a:t>LogBook</a:t>
            </a:r>
            <a:r>
              <a:rPr lang="en-US" sz="1000" b="1" dirty="0">
                <a:solidFill>
                  <a:schemeClr val="tx1">
                    <a:lumMod val="65000"/>
                    <a:lumOff val="35000"/>
                  </a:schemeClr>
                </a:solidFill>
              </a:rPr>
              <a:t> and Exporting Driver’s Logs (Print/Display and . . .  . . . . . . . . 11  </a:t>
            </a:r>
          </a:p>
          <a:p>
            <a:r>
              <a:rPr lang="en-US" sz="1000" b="1" dirty="0">
                <a:solidFill>
                  <a:schemeClr val="tx1">
                    <a:lumMod val="65000"/>
                    <a:lumOff val="35000"/>
                  </a:schemeClr>
                </a:solidFill>
              </a:rPr>
              <a:t>       Data file transfer)</a:t>
            </a:r>
          </a:p>
          <a:p>
            <a:pPr lvl="8"/>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p.1</a:t>
            </a:r>
          </a:p>
          <a:p>
            <a:pPr marL="171450" indent="-171450">
              <a:buFontTx/>
              <a:buChar char="-"/>
            </a:pPr>
            <a:endParaRPr lang="en-US" sz="1000" dirty="0">
              <a:latin typeface="Times New Roman" panose="02020603050405020304" pitchFamily="18" charset="0"/>
              <a:cs typeface="Times New Roman" panose="02020603050405020304" pitchFamily="18" charset="0"/>
            </a:endParaRPr>
          </a:p>
          <a:p>
            <a:pPr marL="171450" indent="-171450">
              <a:buFontTx/>
              <a:buChar char="-"/>
            </a:pPr>
            <a:endParaRPr lang="en-US" sz="1000" dirty="0">
              <a:latin typeface="Times New Roman" panose="02020603050405020304" pitchFamily="18" charset="0"/>
              <a:cs typeface="Times New Roman" panose="02020603050405020304" pitchFamily="18" charset="0"/>
            </a:endParaRPr>
          </a:p>
          <a:p>
            <a:pPr marL="171450" indent="-171450">
              <a:buFontTx/>
              <a:buChar char="-"/>
            </a:pPr>
            <a:endParaRPr lang="en-US" sz="1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255585" y="615877"/>
            <a:ext cx="4157329" cy="7140416"/>
          </a:xfrm>
          <a:prstGeom prst="rect">
            <a:avLst/>
          </a:prstGeom>
          <a:noFill/>
        </p:spPr>
        <p:txBody>
          <a:bodyPr wrap="square" rtlCol="0">
            <a:spAutoFit/>
          </a:bodyPr>
          <a:lstStyle/>
          <a:p>
            <a:r>
              <a:rPr lang="en-US" sz="1200" b="1" dirty="0">
                <a:latin typeface="Arial Rounded MT Bold" charset="0"/>
                <a:ea typeface="Arial Rounded MT Bold" charset="0"/>
                <a:cs typeface="Arial Rounded MT Bold" charset="0"/>
              </a:rPr>
              <a:t>INTRODUCTION AND </a:t>
            </a:r>
            <a:r>
              <a:rPr lang="en-US" sz="1200" b="1" dirty="0" smtClean="0">
                <a:latin typeface="Arial Rounded MT Bold" charset="0"/>
                <a:ea typeface="Arial Rounded MT Bold" charset="0"/>
                <a:cs typeface="Arial Rounded MT Bold" charset="0"/>
              </a:rPr>
              <a:t>COMPLIANCE</a:t>
            </a:r>
          </a:p>
          <a:p>
            <a:endParaRPr lang="en-US" sz="1400" b="1" dirty="0">
              <a:solidFill>
                <a:schemeClr val="tx1">
                  <a:lumMod val="50000"/>
                  <a:lumOff val="50000"/>
                </a:schemeClr>
              </a:solidFill>
              <a:latin typeface="Arial Rounded MT Bold" charset="0"/>
              <a:ea typeface="Arial Rounded MT Bold" charset="0"/>
              <a:cs typeface="Arial Rounded MT Bold" charset="0"/>
            </a:endParaRPr>
          </a:p>
          <a:p>
            <a:pPr algn="just"/>
            <a:r>
              <a:rPr lang="en-US" sz="1000" b="1" dirty="0">
                <a:solidFill>
                  <a:schemeClr val="tx1">
                    <a:lumMod val="65000"/>
                    <a:lumOff val="35000"/>
                  </a:schemeClr>
                </a:solidFill>
              </a:rPr>
              <a:t>The latest HOS Mobile APP, released on the first half of 2015, is complaint with US Federal FMCSA title 49 part 395 AOBRD 395.15, 395.16 and the latest modifications to the rule including the current suspension of the two 1am to 5am OFF duty periods for the 34 hours restart.</a:t>
            </a:r>
          </a:p>
          <a:p>
            <a:pPr algn="just"/>
            <a:endParaRPr lang="en-US" sz="1000" b="1" dirty="0">
              <a:solidFill>
                <a:schemeClr val="tx1">
                  <a:lumMod val="65000"/>
                  <a:lumOff val="35000"/>
                </a:schemeClr>
              </a:solidFill>
            </a:endParaRPr>
          </a:p>
          <a:p>
            <a:pPr algn="just"/>
            <a:r>
              <a:rPr lang="en-US" sz="1000" b="1" dirty="0">
                <a:solidFill>
                  <a:schemeClr val="tx1">
                    <a:lumMod val="65000"/>
                    <a:lumOff val="35000"/>
                  </a:schemeClr>
                </a:solidFill>
              </a:rPr>
              <a:t>There is Certification menu option that indicates that the mobile APP, mobile device used were self-certified according to federal requirement. </a:t>
            </a:r>
          </a:p>
          <a:p>
            <a:pPr algn="just"/>
            <a:endParaRPr lang="en-US" sz="1000" b="1" dirty="0">
              <a:solidFill>
                <a:schemeClr val="tx1">
                  <a:lumMod val="65000"/>
                  <a:lumOff val="35000"/>
                </a:schemeClr>
              </a:solidFill>
            </a:endParaRPr>
          </a:p>
          <a:p>
            <a:pPr algn="just"/>
            <a:r>
              <a:rPr lang="en-US" sz="1000" b="1" dirty="0">
                <a:solidFill>
                  <a:schemeClr val="tx1">
                    <a:lumMod val="65000"/>
                    <a:lumOff val="35000"/>
                  </a:schemeClr>
                </a:solidFill>
              </a:rPr>
              <a:t>The driver's log file exported by the mobile APP is generated according to the latest ELD data element dictionary released by FMCSA.</a:t>
            </a:r>
          </a:p>
          <a:p>
            <a:pPr algn="just"/>
            <a:endParaRPr lang="en-US" sz="1000" b="1" dirty="0">
              <a:solidFill>
                <a:schemeClr val="tx1">
                  <a:lumMod val="65000"/>
                  <a:lumOff val="35000"/>
                </a:schemeClr>
              </a:solidFill>
            </a:endParaRPr>
          </a:p>
          <a:p>
            <a:pPr algn="just"/>
            <a:r>
              <a:rPr lang="en-US" sz="1000" b="1" dirty="0">
                <a:solidFill>
                  <a:schemeClr val="tx1">
                    <a:lumMod val="65000"/>
                    <a:lumOff val="35000"/>
                  </a:schemeClr>
                </a:solidFill>
              </a:rPr>
              <a:t>Regulations the mobile APP is compliant with:</a:t>
            </a:r>
          </a:p>
          <a:p>
            <a:pPr algn="just"/>
            <a:r>
              <a:rPr lang="en-US" sz="1000" b="1" dirty="0">
                <a:solidFill>
                  <a:schemeClr val="tx1">
                    <a:lumMod val="65000"/>
                    <a:lumOff val="35000"/>
                  </a:schemeClr>
                </a:solidFill>
              </a:rPr>
              <a:t>- 60-hour/7 days or 70-hour/8 days Rules</a:t>
            </a:r>
          </a:p>
          <a:p>
            <a:pPr algn="just"/>
            <a:r>
              <a:rPr lang="en-US" sz="1000" b="1" dirty="0">
                <a:solidFill>
                  <a:schemeClr val="tx1">
                    <a:lumMod val="65000"/>
                    <a:lumOff val="35000"/>
                  </a:schemeClr>
                </a:solidFill>
              </a:rPr>
              <a:t>- 34 hour week restart with latest suspension of two periods 1-5am</a:t>
            </a:r>
          </a:p>
          <a:p>
            <a:pPr algn="just"/>
            <a:r>
              <a:rPr lang="en-US" sz="1000" b="1" dirty="0">
                <a:solidFill>
                  <a:schemeClr val="tx1">
                    <a:lumMod val="65000"/>
                    <a:lumOff val="35000"/>
                  </a:schemeClr>
                </a:solidFill>
              </a:rPr>
              <a:t>- 11 hours driving for the day</a:t>
            </a:r>
          </a:p>
          <a:p>
            <a:pPr algn="just"/>
            <a:r>
              <a:rPr lang="en-US" sz="1000" b="1" dirty="0">
                <a:solidFill>
                  <a:schemeClr val="tx1">
                    <a:lumMod val="65000"/>
                    <a:lumOff val="35000"/>
                  </a:schemeClr>
                </a:solidFill>
              </a:rPr>
              <a:t>- 14 hours on duty for the day</a:t>
            </a:r>
          </a:p>
          <a:p>
            <a:pPr algn="just"/>
            <a:r>
              <a:rPr lang="en-US" sz="1000" b="1" dirty="0">
                <a:solidFill>
                  <a:schemeClr val="tx1">
                    <a:lumMod val="65000"/>
                    <a:lumOff val="35000"/>
                  </a:schemeClr>
                </a:solidFill>
              </a:rPr>
              <a:t>- Sleeper Berth provision</a:t>
            </a:r>
          </a:p>
          <a:p>
            <a:pPr algn="just"/>
            <a:r>
              <a:rPr lang="en-US" sz="1000" b="1" dirty="0">
                <a:solidFill>
                  <a:schemeClr val="tx1">
                    <a:lumMod val="65000"/>
                    <a:lumOff val="35000"/>
                  </a:schemeClr>
                </a:solidFill>
              </a:rPr>
              <a:t>- Passenger Seat provision</a:t>
            </a:r>
          </a:p>
          <a:p>
            <a:pPr marL="171450" indent="-171450" algn="just">
              <a:buFontTx/>
              <a:buChar char="-"/>
            </a:pPr>
            <a:r>
              <a:rPr lang="en-US" sz="1000" b="1" dirty="0" smtClean="0">
                <a:solidFill>
                  <a:schemeClr val="tx1">
                    <a:lumMod val="65000"/>
                    <a:lumOff val="35000"/>
                  </a:schemeClr>
                </a:solidFill>
              </a:rPr>
              <a:t>Personal </a:t>
            </a:r>
            <a:r>
              <a:rPr lang="en-US" sz="1000" b="1" dirty="0">
                <a:solidFill>
                  <a:schemeClr val="tx1">
                    <a:lumMod val="65000"/>
                    <a:lumOff val="35000"/>
                  </a:schemeClr>
                </a:solidFill>
              </a:rPr>
              <a:t>Conveyance </a:t>
            </a:r>
            <a:r>
              <a:rPr lang="en-US" sz="1000" b="1" dirty="0" smtClean="0">
                <a:solidFill>
                  <a:schemeClr val="tx1">
                    <a:lumMod val="65000"/>
                    <a:lumOff val="35000"/>
                  </a:schemeClr>
                </a:solidFill>
              </a:rPr>
              <a:t>provision</a:t>
            </a:r>
          </a:p>
          <a:p>
            <a:pPr marL="171450" indent="-171450" algn="just">
              <a:buFontTx/>
              <a:buChar char="-"/>
            </a:pPr>
            <a:r>
              <a:rPr lang="en-US" sz="1000" b="1" dirty="0" smtClean="0">
                <a:solidFill>
                  <a:schemeClr val="tx1">
                    <a:lumMod val="65000"/>
                    <a:lumOff val="35000"/>
                  </a:schemeClr>
                </a:solidFill>
              </a:rPr>
              <a:t>30 </a:t>
            </a:r>
            <a:r>
              <a:rPr lang="en-US" sz="1000" b="1" dirty="0">
                <a:solidFill>
                  <a:schemeClr val="tx1">
                    <a:lumMod val="65000"/>
                    <a:lumOff val="35000"/>
                  </a:schemeClr>
                </a:solidFill>
              </a:rPr>
              <a:t>minutes break </a:t>
            </a:r>
            <a:r>
              <a:rPr lang="en-US" sz="1000" b="1" dirty="0" smtClean="0">
                <a:solidFill>
                  <a:schemeClr val="tx1">
                    <a:lumMod val="65000"/>
                    <a:lumOff val="35000"/>
                  </a:schemeClr>
                </a:solidFill>
              </a:rPr>
              <a:t>provision</a:t>
            </a:r>
          </a:p>
          <a:p>
            <a:pPr marL="171450" indent="-171450" algn="just">
              <a:buFontTx/>
              <a:buChar char="-"/>
            </a:pPr>
            <a:r>
              <a:rPr lang="en-US" sz="1000" b="1" dirty="0" smtClean="0">
                <a:solidFill>
                  <a:schemeClr val="tx1">
                    <a:lumMod val="65000"/>
                    <a:lumOff val="35000"/>
                  </a:schemeClr>
                </a:solidFill>
              </a:rPr>
              <a:t>Canada Cycle 1 and 2 Regulations</a:t>
            </a:r>
            <a:endParaRPr lang="en-US" sz="1000" b="1" dirty="0">
              <a:solidFill>
                <a:schemeClr val="tx1">
                  <a:lumMod val="65000"/>
                  <a:lumOff val="35000"/>
                </a:schemeClr>
              </a:solidFill>
            </a:endParaRPr>
          </a:p>
          <a:p>
            <a:pPr algn="just"/>
            <a:r>
              <a:rPr lang="en-US" sz="1000" b="1" dirty="0">
                <a:solidFill>
                  <a:schemeClr val="tx1">
                    <a:lumMod val="65000"/>
                    <a:lumOff val="35000"/>
                  </a:schemeClr>
                </a:solidFill>
              </a:rPr>
              <a:t>- Location recording for vehicle’s engine turned on and off, and location recording every 60 minutes if vehicle is moving</a:t>
            </a:r>
          </a:p>
          <a:p>
            <a:pPr algn="just"/>
            <a:r>
              <a:rPr lang="en-US" sz="1000" b="1" dirty="0">
                <a:solidFill>
                  <a:schemeClr val="tx1">
                    <a:lumMod val="65000"/>
                    <a:lumOff val="35000"/>
                  </a:schemeClr>
                </a:solidFill>
              </a:rPr>
              <a:t>- Mobile device permits duty status changes only when the vehicle is at rest</a:t>
            </a:r>
          </a:p>
          <a:p>
            <a:pPr algn="just"/>
            <a:r>
              <a:rPr lang="en-US" sz="1000" b="1" dirty="0">
                <a:solidFill>
                  <a:schemeClr val="tx1">
                    <a:lumMod val="65000"/>
                    <a:lumOff val="35000"/>
                  </a:schemeClr>
                </a:solidFill>
              </a:rPr>
              <a:t>- The mobile device warns the driver, visually and/or audibly of any malfunction</a:t>
            </a:r>
          </a:p>
          <a:p>
            <a:pPr algn="just"/>
            <a:r>
              <a:rPr lang="en-US" sz="1000" b="1" dirty="0">
                <a:solidFill>
                  <a:schemeClr val="tx1">
                    <a:lumMod val="65000"/>
                    <a:lumOff val="35000"/>
                  </a:schemeClr>
                </a:solidFill>
              </a:rPr>
              <a:t>- When the vehicle is stationary for 5 minutes or more, the mobile device will default to on-duty not driving and the driver must enter the proper status</a:t>
            </a:r>
          </a:p>
          <a:p>
            <a:pPr algn="just"/>
            <a:r>
              <a:rPr lang="en-US" sz="1000" b="1" dirty="0">
                <a:solidFill>
                  <a:schemeClr val="tx1">
                    <a:lumMod val="65000"/>
                    <a:lumOff val="35000"/>
                  </a:schemeClr>
                </a:solidFill>
              </a:rPr>
              <a:t>- The mobile device (ELD) performs self-test, as well as a self-test at any point upon request of an authorized safety assurance official</a:t>
            </a:r>
          </a:p>
          <a:p>
            <a:pPr algn="just"/>
            <a:endParaRPr lang="en-US" sz="1000" b="1" dirty="0">
              <a:solidFill>
                <a:schemeClr val="tx1">
                  <a:lumMod val="65000"/>
                  <a:lumOff val="35000"/>
                </a:schemeClr>
              </a:solidFill>
            </a:endParaRPr>
          </a:p>
          <a:p>
            <a:pPr algn="just"/>
            <a:r>
              <a:rPr lang="en-US" sz="1000" b="1" dirty="0">
                <a:solidFill>
                  <a:schemeClr val="tx1">
                    <a:lumMod val="65000"/>
                    <a:lumOff val="35000"/>
                  </a:schemeClr>
                </a:solidFill>
              </a:rPr>
              <a:t>The HOS Mobile APP is not compliant for (exclusions):</a:t>
            </a:r>
          </a:p>
          <a:p>
            <a:pPr algn="just"/>
            <a:r>
              <a:rPr lang="en-US" sz="1000" b="1" dirty="0">
                <a:solidFill>
                  <a:schemeClr val="tx1">
                    <a:lumMod val="65000"/>
                    <a:lumOff val="35000"/>
                  </a:schemeClr>
                </a:solidFill>
              </a:rPr>
              <a:t>- Passenger-carrying vehicles</a:t>
            </a:r>
          </a:p>
          <a:p>
            <a:pPr algn="just"/>
            <a:r>
              <a:rPr lang="en-US" sz="1000" b="1" dirty="0" smtClean="0">
                <a:solidFill>
                  <a:schemeClr val="tx1">
                    <a:lumMod val="65000"/>
                    <a:lumOff val="35000"/>
                  </a:schemeClr>
                </a:solidFill>
              </a:rPr>
              <a:t>- </a:t>
            </a:r>
            <a:r>
              <a:rPr lang="en-US" sz="1000" b="1" dirty="0">
                <a:solidFill>
                  <a:schemeClr val="tx1">
                    <a:lumMod val="65000"/>
                    <a:lumOff val="35000"/>
                  </a:schemeClr>
                </a:solidFill>
              </a:rPr>
              <a:t>States of Hawaii and Alaska</a:t>
            </a:r>
          </a:p>
          <a:p>
            <a:endParaRPr lang="en-US" sz="1000" dirty="0">
              <a:latin typeface="Times New Roman" panose="02020603050405020304" pitchFamily="18" charset="0"/>
              <a:cs typeface="Times New Roman" panose="02020603050405020304" pitchFamily="18" charset="0"/>
            </a:endParaRPr>
          </a:p>
          <a:p>
            <a:pPr marL="171450" indent="-171450">
              <a:buFontTx/>
              <a:buChar char="-"/>
            </a:pPr>
            <a:endParaRPr lang="en-US" sz="1000" dirty="0">
              <a:latin typeface="Times New Roman" panose="02020603050405020304" pitchFamily="18" charset="0"/>
              <a:cs typeface="Times New Roman" panose="02020603050405020304" pitchFamily="18" charset="0"/>
            </a:endParaRPr>
          </a:p>
          <a:p>
            <a:pPr marL="171450" indent="-171450">
              <a:buFontTx/>
              <a:buChar char="-"/>
            </a:pPr>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p.2</a:t>
            </a:r>
          </a:p>
        </p:txBody>
      </p:sp>
      <p:pic>
        <p:nvPicPr>
          <p:cNvPr id="11" name="Picture 10"/>
          <p:cNvPicPr>
            <a:picLocks noChangeAspect="1"/>
          </p:cNvPicPr>
          <p:nvPr/>
        </p:nvPicPr>
        <p:blipFill>
          <a:blip r:embed="rId2"/>
          <a:stretch>
            <a:fillRect/>
          </a:stretch>
        </p:blipFill>
        <p:spPr>
          <a:xfrm>
            <a:off x="742948" y="1176958"/>
            <a:ext cx="4038599" cy="2271712"/>
          </a:xfrm>
          <a:prstGeom prst="rect">
            <a:avLst/>
          </a:prstGeom>
        </p:spPr>
      </p:pic>
    </p:spTree>
    <p:extLst>
      <p:ext uri="{BB962C8B-B14F-4D97-AF65-F5344CB8AC3E}">
        <p14:creationId xmlns:p14="http://schemas.microsoft.com/office/powerpoint/2010/main" val="3045991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500" y="469900"/>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43500" y="469900"/>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55585" y="615877"/>
            <a:ext cx="4157329" cy="7078861"/>
          </a:xfrm>
          <a:prstGeom prst="rect">
            <a:avLst/>
          </a:prstGeom>
          <a:noFill/>
        </p:spPr>
        <p:txBody>
          <a:bodyPr wrap="square" rtlCol="0">
            <a:spAutoFit/>
          </a:bodyPr>
          <a:lstStyle/>
          <a:p>
            <a:r>
              <a:rPr lang="en-US" sz="1200" b="1" dirty="0">
                <a:latin typeface="Arial Rounded MT Bold" charset="0"/>
                <a:ea typeface="Arial Rounded MT Bold" charset="0"/>
                <a:cs typeface="Arial Rounded MT Bold" charset="0"/>
              </a:rPr>
              <a:t>SUPPORT PERSONNEL</a:t>
            </a:r>
          </a:p>
          <a:p>
            <a:pPr algn="just"/>
            <a:r>
              <a:rPr lang="en-US" sz="1200" b="1" i="1" dirty="0" smtClean="0">
                <a:latin typeface="Adobe Heiti Std R" panose="020B0400000000000000" pitchFamily="34" charset="-128"/>
                <a:ea typeface="Adobe Heiti Std R" panose="020B0400000000000000" pitchFamily="34" charset="-128"/>
                <a:cs typeface="Times New Roman" panose="02020603050405020304" pitchFamily="18" charset="0"/>
              </a:rPr>
              <a:t>Bluetooth </a:t>
            </a:r>
            <a:r>
              <a:rPr lang="en-US" sz="1200" b="1" i="1" dirty="0">
                <a:latin typeface="Adobe Heiti Std R" panose="020B0400000000000000" pitchFamily="34" charset="-128"/>
                <a:ea typeface="Adobe Heiti Std R" panose="020B0400000000000000" pitchFamily="34" charset="-128"/>
                <a:cs typeface="Times New Roman" panose="02020603050405020304" pitchFamily="18" charset="0"/>
              </a:rPr>
              <a:t>discovery and pairing. ELD Diagnostic</a:t>
            </a:r>
          </a:p>
          <a:p>
            <a:pPr algn="just"/>
            <a:r>
              <a:rPr lang="en-US" sz="1000" b="1" u="sng" dirty="0">
                <a:solidFill>
                  <a:srgbClr val="FF0000"/>
                </a:solidFill>
              </a:rPr>
              <a:t>When an ELD is installed, support personnel must do the initial configuration and diagnostic of the ELD</a:t>
            </a:r>
            <a:r>
              <a:rPr lang="en-US" sz="1000" b="1" dirty="0">
                <a:solidFill>
                  <a:srgbClr val="FF0000"/>
                </a:solidFill>
              </a:rPr>
              <a:t>. </a:t>
            </a:r>
            <a:r>
              <a:rPr lang="en-US" sz="1000" b="1" dirty="0">
                <a:solidFill>
                  <a:schemeClr val="tx1">
                    <a:lumMod val="65000"/>
                    <a:lumOff val="35000"/>
                  </a:schemeClr>
                </a:solidFill>
              </a:rPr>
              <a:t>From the login screen select the Support option from the menu (top right corner). The support personnel will scan for ECM-Link devices. Once the ECM-Link device shows in the screen, tap on it and a diagnostic will be performed on the EDL to make sure all necessary functionality is available. Once the diagnostic passes, the ELD is ready for driver operation. In order for the ELD to be compliant several parameters must be acquired from the vehicle’s Engine Control Module (ECM) and other internal systems have to be verified. </a:t>
            </a:r>
          </a:p>
          <a:p>
            <a:pPr algn="just"/>
            <a:endParaRPr lang="en-US" sz="1000" b="1" dirty="0">
              <a:solidFill>
                <a:schemeClr val="tx1">
                  <a:lumMod val="65000"/>
                  <a:lumOff val="35000"/>
                </a:schemeClr>
              </a:solidFill>
            </a:endParaRPr>
          </a:p>
          <a:p>
            <a:pPr algn="just"/>
            <a:r>
              <a:rPr lang="en-US" sz="1000" b="1" dirty="0">
                <a:solidFill>
                  <a:schemeClr val="tx1">
                    <a:lumMod val="65000"/>
                    <a:lumOff val="35000"/>
                  </a:schemeClr>
                </a:solidFill>
              </a:rPr>
              <a:t>During the diagnostic, the mobile APP will begin collecting the necessary engine data. Support personnel can only release the ELD for driver use after all ELD diagnostics were successfully performed:</a:t>
            </a:r>
          </a:p>
          <a:p>
            <a:endParaRPr lang="en-US" sz="1200" b="1" dirty="0" smtClean="0">
              <a:latin typeface="Arial Rounded MT Bold" charset="0"/>
              <a:ea typeface="Arial Rounded MT Bold" charset="0"/>
              <a:cs typeface="Arial Rounded MT Bold" charset="0"/>
            </a:endParaRPr>
          </a:p>
          <a:p>
            <a:endParaRPr lang="en-US" sz="1200" b="1" dirty="0" smtClean="0">
              <a:latin typeface="Arial Rounded MT Bold" charset="0"/>
              <a:ea typeface="Arial Rounded MT Bold" charset="0"/>
              <a:cs typeface="Arial Rounded MT Bold" charset="0"/>
            </a:endParaRPr>
          </a:p>
          <a:p>
            <a:endParaRPr lang="en-US" sz="1200" b="1" dirty="0" smtClean="0">
              <a:latin typeface="Arial Rounded MT Bold" charset="0"/>
              <a:ea typeface="Arial Rounded MT Bold" charset="0"/>
              <a:cs typeface="Arial Rounded MT Bold" charset="0"/>
            </a:endParaRPr>
          </a:p>
          <a:p>
            <a:endParaRPr lang="en-US" sz="1200" b="1" dirty="0">
              <a:latin typeface="Arial Rounded MT Bold" charset="0"/>
              <a:ea typeface="Arial Rounded MT Bold" charset="0"/>
              <a:cs typeface="Arial Rounded MT Bold" charset="0"/>
            </a:endParaRPr>
          </a:p>
          <a:p>
            <a:endParaRPr lang="en-US" sz="1200" b="1" dirty="0" smtClean="0">
              <a:latin typeface="Arial Rounded MT Bold" charset="0"/>
              <a:ea typeface="Arial Rounded MT Bold" charset="0"/>
              <a:cs typeface="Arial Rounded MT Bold" charset="0"/>
            </a:endParaRPr>
          </a:p>
          <a:p>
            <a:endParaRPr lang="en-US" sz="1200" b="1" dirty="0" smtClean="0">
              <a:latin typeface="Arial Rounded MT Bold" charset="0"/>
              <a:ea typeface="Arial Rounded MT Bold" charset="0"/>
              <a:cs typeface="Arial Rounded MT Bold" charset="0"/>
            </a:endParaRPr>
          </a:p>
          <a:p>
            <a:endParaRPr lang="en-US" sz="1200" b="1" dirty="0">
              <a:latin typeface="Arial Rounded MT Bold" charset="0"/>
              <a:ea typeface="Arial Rounded MT Bold" charset="0"/>
              <a:cs typeface="Arial Rounded MT Bold" charset="0"/>
            </a:endParaRPr>
          </a:p>
          <a:p>
            <a:endParaRPr lang="en-US" sz="1200" b="1" dirty="0" smtClean="0">
              <a:latin typeface="Arial Rounded MT Bold" charset="0"/>
              <a:ea typeface="Arial Rounded MT Bold" charset="0"/>
              <a:cs typeface="Arial Rounded MT Bold" charset="0"/>
            </a:endParaRPr>
          </a:p>
          <a:p>
            <a:endParaRPr lang="en-US" sz="1200" b="1" dirty="0">
              <a:latin typeface="Arial Rounded MT Bold" charset="0"/>
              <a:ea typeface="Arial Rounded MT Bold" charset="0"/>
              <a:cs typeface="Arial Rounded MT Bold" charset="0"/>
            </a:endParaRPr>
          </a:p>
          <a:p>
            <a:endParaRPr lang="en-US" sz="1200" b="1" dirty="0" smtClean="0">
              <a:latin typeface="Arial Rounded MT Bold" charset="0"/>
              <a:ea typeface="Arial Rounded MT Bold" charset="0"/>
              <a:cs typeface="Arial Rounded MT Bold" charset="0"/>
            </a:endParaRPr>
          </a:p>
          <a:p>
            <a:endParaRPr lang="en-US" sz="1200" b="1" dirty="0">
              <a:latin typeface="Arial Rounded MT Bold" charset="0"/>
              <a:ea typeface="Arial Rounded MT Bold" charset="0"/>
              <a:cs typeface="Arial Rounded MT Bold" charset="0"/>
            </a:endParaRPr>
          </a:p>
          <a:p>
            <a:endParaRPr lang="en-US" sz="1200" b="1" dirty="0">
              <a:latin typeface="Arial Rounded MT Bold" charset="0"/>
              <a:ea typeface="Arial Rounded MT Bold" charset="0"/>
              <a:cs typeface="Arial Rounded MT Bold" charset="0"/>
            </a:endParaRPr>
          </a:p>
          <a:p>
            <a:endParaRPr lang="en-US" sz="1200" b="1" dirty="0" smtClean="0">
              <a:latin typeface="Arial Rounded MT Bold" charset="0"/>
              <a:ea typeface="Arial Rounded MT Bold" charset="0"/>
              <a:cs typeface="Arial Rounded MT Bold" charset="0"/>
            </a:endParaRPr>
          </a:p>
          <a:p>
            <a:endParaRPr lang="en-US" sz="1000" dirty="0">
              <a:latin typeface="Times New Roman" panose="02020603050405020304" pitchFamily="18" charset="0"/>
              <a:cs typeface="Times New Roman" panose="02020603050405020304" pitchFamily="18" charset="0"/>
            </a:endParaRPr>
          </a:p>
          <a:p>
            <a:pPr algn="just"/>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r>
              <a:rPr lang="en-US" sz="1200" b="1" dirty="0">
                <a:latin typeface="Arial Rounded MT Bold" charset="0"/>
                <a:ea typeface="Arial Rounded MT Bold" charset="0"/>
                <a:cs typeface="Arial Rounded MT Bold" charset="0"/>
              </a:rPr>
              <a:t>DRIVER LOGIN</a:t>
            </a: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r>
              <a:rPr lang="en-US" sz="1000" b="1" dirty="0">
                <a:solidFill>
                  <a:schemeClr val="tx1">
                    <a:lumMod val="65000"/>
                    <a:lumOff val="35000"/>
                  </a:schemeClr>
                </a:solidFill>
              </a:rPr>
              <a:t>Each driver using the system will have a unique login ID. This login name and password is for the specific driver’s use only and must not be shared with any other person (driver or not). The login name belongs to the driver and is linked to the driver’s personal information (e.g. driver’s license, etcetera). If the driver changes carrier and is now driving for a different carrier, the login name will remain the same and is the driver’s obligation to ask the home base carrier to update carrier name and DOT number on the system.</a:t>
            </a:r>
          </a:p>
          <a:p>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p.4</a:t>
            </a:r>
          </a:p>
          <a:p>
            <a:pPr marL="171450" indent="-171450">
              <a:buFontTx/>
              <a:buChar char="-"/>
            </a:pPr>
            <a:endParaRPr lang="en-US" sz="1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76488" y="608782"/>
            <a:ext cx="4157329" cy="6786473"/>
          </a:xfrm>
          <a:prstGeom prst="rect">
            <a:avLst/>
          </a:prstGeom>
          <a:noFill/>
        </p:spPr>
        <p:txBody>
          <a:bodyPr wrap="square" rtlCol="0">
            <a:spAutoFit/>
          </a:bodyPr>
          <a:lstStyle/>
          <a:p>
            <a:r>
              <a:rPr lang="en-US" sz="1200" b="1" dirty="0" smtClean="0">
                <a:latin typeface="Arial Rounded MT Bold" charset="0"/>
                <a:ea typeface="Arial Rounded MT Bold" charset="0"/>
                <a:cs typeface="Arial Rounded MT Bold" charset="0"/>
              </a:rPr>
              <a:t>FMCSA REGISTRATION</a:t>
            </a:r>
            <a:endParaRPr lang="en-US" sz="1200" b="1" dirty="0">
              <a:latin typeface="Arial Rounded MT Bold" charset="0"/>
              <a:ea typeface="Arial Rounded MT Bold" charset="0"/>
              <a:cs typeface="Arial Rounded MT Bold"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r>
              <a:rPr lang="en-US" sz="1000" b="1" dirty="0">
                <a:solidFill>
                  <a:schemeClr val="tx1">
                    <a:lumMod val="65000"/>
                    <a:lumOff val="35000"/>
                  </a:schemeClr>
                </a:solidFill>
              </a:rPr>
              <a:t>As a substitution to an exterior faceplate, a “Certification” menu item will display the </a:t>
            </a:r>
            <a:r>
              <a:rPr lang="en-US" sz="1000" b="1" dirty="0" smtClean="0">
                <a:solidFill>
                  <a:schemeClr val="tx1">
                    <a:lumMod val="65000"/>
                    <a:lumOff val="35000"/>
                  </a:schemeClr>
                </a:solidFill>
              </a:rPr>
              <a:t>certification </a:t>
            </a:r>
            <a:r>
              <a:rPr lang="en-US" sz="1000" b="1" dirty="0">
                <a:solidFill>
                  <a:schemeClr val="tx1">
                    <a:lumMod val="65000"/>
                    <a:lumOff val="35000"/>
                  </a:schemeClr>
                </a:solidFill>
              </a:rPr>
              <a:t>image as evidence that the mobile device has been </a:t>
            </a:r>
            <a:r>
              <a:rPr lang="en-US" sz="1000" b="1" dirty="0" smtClean="0">
                <a:solidFill>
                  <a:schemeClr val="tx1">
                    <a:lumMod val="65000"/>
                    <a:lumOff val="35000"/>
                  </a:schemeClr>
                </a:solidFill>
              </a:rPr>
              <a:t>tested, certified and approved as </a:t>
            </a:r>
            <a:r>
              <a:rPr lang="en-US" sz="1000" b="1" dirty="0">
                <a:solidFill>
                  <a:schemeClr val="tx1">
                    <a:lumMod val="65000"/>
                    <a:lumOff val="35000"/>
                  </a:schemeClr>
                </a:solidFill>
              </a:rPr>
              <a:t>meeting the performance requirements.</a:t>
            </a:r>
          </a:p>
          <a:p>
            <a:pPr algn="just"/>
            <a:endParaRPr lang="en-US" sz="1000" dirty="0"/>
          </a:p>
          <a:p>
            <a:pPr algn="just"/>
            <a:endParaRPr lang="en-US" sz="1000" dirty="0"/>
          </a:p>
          <a:p>
            <a:pPr algn="just"/>
            <a:endParaRPr lang="en-US" sz="1000" dirty="0"/>
          </a:p>
          <a:p>
            <a:pPr algn="just"/>
            <a:endParaRPr lang="en-US" sz="1000" dirty="0"/>
          </a:p>
          <a:p>
            <a:pPr algn="just"/>
            <a:endParaRPr lang="en-US" sz="1000" dirty="0"/>
          </a:p>
          <a:p>
            <a:pPr algn="just"/>
            <a:endParaRPr lang="en-US" sz="1000" dirty="0"/>
          </a:p>
          <a:p>
            <a:pPr algn="just"/>
            <a:endParaRPr lang="en-US" sz="1000" dirty="0"/>
          </a:p>
          <a:p>
            <a:pPr algn="just"/>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r>
              <a:rPr lang="en-US" sz="1200" b="1" dirty="0">
                <a:latin typeface="Arial Rounded MT Bold" charset="0"/>
                <a:ea typeface="Arial Rounded MT Bold" charset="0"/>
                <a:cs typeface="Arial Rounded MT Bold" charset="0"/>
              </a:rPr>
              <a:t>ACCOUNT TYPES</a:t>
            </a: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r>
              <a:rPr lang="en-US" sz="1000" b="1" i="1" dirty="0"/>
              <a:t>Driver</a:t>
            </a:r>
            <a:r>
              <a:rPr lang="en-US" sz="1000" b="1" dirty="0">
                <a:solidFill>
                  <a:schemeClr val="tx1">
                    <a:lumMod val="65000"/>
                    <a:lumOff val="35000"/>
                  </a:schemeClr>
                </a:solidFill>
              </a:rPr>
              <a:t>: Unique, per-driver account used by drivers under 49 CFR Parts 385, 386, 390, and 395 regulations (hereon HOS). This account records duty status changes (RODS) and allows the export of driver’s records for display, print and agent output file generation.</a:t>
            </a:r>
          </a:p>
          <a:p>
            <a:endParaRPr lang="en-US" sz="1000" b="1" dirty="0">
              <a:solidFill>
                <a:schemeClr val="tx1">
                  <a:lumMod val="65000"/>
                  <a:lumOff val="35000"/>
                </a:schemeClr>
              </a:solidFill>
            </a:endParaRPr>
          </a:p>
          <a:p>
            <a:r>
              <a:rPr lang="en-US" sz="1000" b="1" i="1" dirty="0"/>
              <a:t>Support</a:t>
            </a:r>
            <a:r>
              <a:rPr lang="en-US" sz="1000" b="1" dirty="0">
                <a:solidFill>
                  <a:schemeClr val="tx1">
                    <a:lumMod val="65000"/>
                    <a:lumOff val="35000"/>
                  </a:schemeClr>
                </a:solidFill>
              </a:rPr>
              <a:t>: Account used by the carrier and ELD manufacturer to setup, configure, update and troubleshoot the ELD. No duty status changes are recorded with this account and no access to driver’s record of duty status changes is permitted under the support account.</a:t>
            </a:r>
          </a:p>
          <a:p>
            <a:endParaRPr lang="en-US" sz="1000" b="1" dirty="0">
              <a:solidFill>
                <a:schemeClr val="tx1">
                  <a:lumMod val="65000"/>
                  <a:lumOff val="35000"/>
                </a:schemeClr>
              </a:solidFill>
            </a:endParaRPr>
          </a:p>
          <a:p>
            <a:r>
              <a:rPr lang="en-US" sz="1000" b="1" dirty="0"/>
              <a:t>Non-authenticated</a:t>
            </a:r>
            <a:r>
              <a:rPr lang="en-US" sz="1000" b="1" dirty="0">
                <a:solidFill>
                  <a:schemeClr val="tx1">
                    <a:lumMod val="65000"/>
                    <a:lumOff val="35000"/>
                  </a:schemeClr>
                </a:solidFill>
              </a:rPr>
              <a:t>: All operation of a commercial motor vehicle (CMV) is recorded under this account (</a:t>
            </a:r>
            <a:r>
              <a:rPr lang="en-US" sz="1000" b="1" dirty="0" err="1">
                <a:solidFill>
                  <a:schemeClr val="tx1">
                    <a:lumMod val="65000"/>
                    <a:lumOff val="35000"/>
                  </a:schemeClr>
                </a:solidFill>
              </a:rPr>
              <a:t>a.k.a</a:t>
            </a:r>
            <a:r>
              <a:rPr lang="en-US" sz="1000" b="1" dirty="0">
                <a:solidFill>
                  <a:schemeClr val="tx1">
                    <a:lumMod val="65000"/>
                    <a:lumOff val="35000"/>
                  </a:schemeClr>
                </a:solidFill>
              </a:rPr>
              <a:t> Unidentified Driver) if no driver has logged into the ELD. Non-authenticated records (vehicle movement and on-duty time) are stored on the ELD as well as the carrier and should be assumed by a driver account.</a:t>
            </a: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606" y="1600200"/>
            <a:ext cx="1181615" cy="24288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844" y="3050381"/>
            <a:ext cx="1795463" cy="2872741"/>
          </a:xfrm>
          <a:prstGeom prst="rect">
            <a:avLst/>
          </a:prstGeom>
        </p:spPr>
      </p:pic>
    </p:spTree>
    <p:extLst>
      <p:ext uri="{BB962C8B-B14F-4D97-AF65-F5344CB8AC3E}">
        <p14:creationId xmlns:p14="http://schemas.microsoft.com/office/powerpoint/2010/main" val="3903995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500" y="469900"/>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43500" y="469900"/>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55585" y="615877"/>
            <a:ext cx="4157329" cy="6863417"/>
          </a:xfrm>
          <a:prstGeom prst="rect">
            <a:avLst/>
          </a:prstGeom>
          <a:noFill/>
        </p:spPr>
        <p:txBody>
          <a:bodyPr wrap="square" rtlCol="0">
            <a:spAutoFit/>
          </a:bodyPr>
          <a:lstStyle/>
          <a:p>
            <a:pPr algn="just"/>
            <a:endParaRPr lang="en-US" sz="1000" dirty="0"/>
          </a:p>
          <a:p>
            <a:pPr algn="just"/>
            <a:endParaRPr lang="en-US" sz="1000" dirty="0"/>
          </a:p>
          <a:p>
            <a:pPr marL="171450" indent="-171450">
              <a:buFontTx/>
              <a:buChar char="-"/>
            </a:pPr>
            <a:endParaRPr lang="en-US" sz="1000" dirty="0"/>
          </a:p>
          <a:p>
            <a:endParaRPr lang="en-US" sz="1000" dirty="0"/>
          </a:p>
          <a:p>
            <a:r>
              <a:rPr lang="en-US" sz="1000" dirty="0">
                <a:latin typeface="Times New Roman" panose="02020603050405020304" pitchFamily="18" charset="0"/>
                <a:cs typeface="Times New Roman" panose="02020603050405020304" pitchFamily="18" charset="0"/>
              </a:rPr>
              <a:t>				   </a:t>
            </a: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pPr marL="171450" indent="-171450">
              <a:buFontTx/>
              <a:buChar char="-"/>
            </a:pPr>
            <a:endParaRPr lang="en-US" sz="1000" dirty="0">
              <a:latin typeface="Times New Roman" panose="02020603050405020304" pitchFamily="18" charset="0"/>
              <a:cs typeface="Times New Roman" panose="02020603050405020304" pitchFamily="18" charset="0"/>
            </a:endParaRPr>
          </a:p>
          <a:p>
            <a:endParaRPr lang="en-US" sz="10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pPr algn="just"/>
            <a:r>
              <a:rPr lang="en-US" sz="1100" b="1" dirty="0">
                <a:solidFill>
                  <a:schemeClr val="tx1">
                    <a:lumMod val="65000"/>
                    <a:lumOff val="35000"/>
                  </a:schemeClr>
                </a:solidFill>
              </a:rPr>
              <a:t>Select the Rule Set drop-down to change rule set from 60h to 70h and vice versa.</a:t>
            </a: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p.6</a:t>
            </a:r>
            <a:endParaRPr lang="en-US" sz="1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76488" y="608782"/>
            <a:ext cx="4157329" cy="6571030"/>
          </a:xfrm>
          <a:prstGeom prst="rect">
            <a:avLst/>
          </a:prstGeom>
          <a:noFill/>
        </p:spPr>
        <p:txBody>
          <a:bodyPr wrap="square" rtlCol="0">
            <a:spAutoFit/>
          </a:bodyPr>
          <a:lstStyle/>
          <a:p>
            <a:pPr algn="just"/>
            <a:endParaRPr lang="en-US" sz="1000" b="1" dirty="0">
              <a:solidFill>
                <a:schemeClr val="tx1">
                  <a:lumMod val="65000"/>
                  <a:lumOff val="35000"/>
                </a:schemeClr>
              </a:solidFill>
            </a:endParaRPr>
          </a:p>
          <a:p>
            <a:pPr algn="just"/>
            <a:r>
              <a:rPr lang="en-US" sz="1000" b="1" dirty="0">
                <a:solidFill>
                  <a:schemeClr val="tx1">
                    <a:lumMod val="65000"/>
                    <a:lumOff val="35000"/>
                  </a:schemeClr>
                </a:solidFill>
              </a:rPr>
              <a:t>The driver is restricted to be logged on to only one mobile device at any time. In order for the driver to logon on a different mobile device, the driver must change to off duty status and logout from the previous device.</a:t>
            </a:r>
          </a:p>
          <a:p>
            <a:pPr algn="just"/>
            <a:endParaRPr lang="en-US" sz="1000" b="1" dirty="0">
              <a:solidFill>
                <a:schemeClr val="tx1">
                  <a:lumMod val="65000"/>
                  <a:lumOff val="35000"/>
                </a:schemeClr>
              </a:solidFill>
            </a:endParaRPr>
          </a:p>
          <a:p>
            <a:pPr algn="just"/>
            <a:r>
              <a:rPr lang="en-US" sz="1000" b="1" i="1" dirty="0">
                <a:solidFill>
                  <a:schemeClr val="tx1">
                    <a:lumMod val="65000"/>
                    <a:lumOff val="35000"/>
                  </a:schemeClr>
                </a:solidFill>
              </a:rPr>
              <a:t>Driver’s login unlock</a:t>
            </a:r>
            <a:r>
              <a:rPr lang="en-US" sz="1000" b="1" dirty="0">
                <a:solidFill>
                  <a:schemeClr val="tx1">
                    <a:lumMod val="65000"/>
                    <a:lumOff val="35000"/>
                  </a:schemeClr>
                </a:solidFill>
              </a:rPr>
              <a:t>. In an event the driver is still logged on a device but the device ceased to function or gets lost, the driver must call the home base carrier and ask for his login name to be unlocked. The unlock process will change the driver’s status to off duty at the time the driver solicited the login unlock and will deregister the old mobile device from the system in order to let the driver log on a different mobile device.</a:t>
            </a:r>
          </a:p>
          <a:p>
            <a:pPr algn="just"/>
            <a:endParaRPr lang="en-US" sz="1000" dirty="0"/>
          </a:p>
          <a:p>
            <a:endParaRPr lang="en-US" sz="1000" dirty="0"/>
          </a:p>
          <a:p>
            <a:r>
              <a:rPr lang="en-US" sz="1000" b="1" dirty="0">
                <a:solidFill>
                  <a:schemeClr val="tx1">
                    <a:lumMod val="65000"/>
                    <a:lumOff val="35000"/>
                  </a:schemeClr>
                </a:solidFill>
              </a:rPr>
              <a:t>This process can also be made, at any time, by a driver in case the driver switch trucks or a Diagnostic/Malfunction indicator is turned red (go to the Menu and select Diagnostic).</a:t>
            </a:r>
          </a:p>
          <a:p>
            <a:endParaRPr lang="en-US" sz="1000" dirty="0"/>
          </a:p>
          <a:p>
            <a:r>
              <a:rPr lang="en-US" sz="1200" b="1" dirty="0">
                <a:latin typeface="Arial Rounded MT Bold" charset="0"/>
                <a:ea typeface="Arial Rounded MT Bold" charset="0"/>
                <a:cs typeface="Arial Rounded MT Bold" charset="0"/>
              </a:rPr>
              <a:t>VEHICLE PROFILE</a:t>
            </a:r>
          </a:p>
          <a:p>
            <a:endParaRPr lang="en-US" sz="11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r>
              <a:rPr lang="en-US" sz="1000" b="1" dirty="0">
                <a:solidFill>
                  <a:schemeClr val="tx1">
                    <a:lumMod val="65000"/>
                    <a:lumOff val="35000"/>
                  </a:schemeClr>
                </a:solidFill>
              </a:rPr>
              <a:t>Before driver’s logs can be exported and shared with an authorized agent, the driver must update the correct vehicle’s information.</a:t>
            </a:r>
          </a:p>
          <a:p>
            <a:pPr algn="just"/>
            <a:r>
              <a:rPr lang="en-US" sz="1000" b="1" dirty="0">
                <a:solidFill>
                  <a:schemeClr val="tx1">
                    <a:lumMod val="65000"/>
                    <a:lumOff val="35000"/>
                  </a:schemeClr>
                </a:solidFill>
              </a:rPr>
              <a:t>Please enter the correct tractor number, trailer </a:t>
            </a:r>
            <a:r>
              <a:rPr lang="en-US" sz="1000" b="1" dirty="0" smtClean="0">
                <a:solidFill>
                  <a:schemeClr val="tx1">
                    <a:lumMod val="65000"/>
                    <a:lumOff val="35000"/>
                  </a:schemeClr>
                </a:solidFill>
              </a:rPr>
              <a:t>number, tractor </a:t>
            </a:r>
            <a:r>
              <a:rPr lang="en-US" sz="1000" b="1" dirty="0">
                <a:solidFill>
                  <a:schemeClr val="tx1">
                    <a:lumMod val="65000"/>
                    <a:lumOff val="35000"/>
                  </a:schemeClr>
                </a:solidFill>
              </a:rPr>
              <a:t>VIN </a:t>
            </a:r>
            <a:r>
              <a:rPr lang="en-US" sz="1000" b="1" dirty="0" smtClean="0">
                <a:solidFill>
                  <a:schemeClr val="tx1">
                    <a:lumMod val="65000"/>
                    <a:lumOff val="35000"/>
                  </a:schemeClr>
                </a:solidFill>
              </a:rPr>
              <a:t>number as well as the odometer reading on the truck’s dashboard . </a:t>
            </a:r>
            <a:r>
              <a:rPr lang="en-US" sz="1000" b="1" dirty="0">
                <a:solidFill>
                  <a:schemeClr val="tx1">
                    <a:lumMod val="65000"/>
                    <a:lumOff val="35000"/>
                  </a:schemeClr>
                </a:solidFill>
              </a:rPr>
              <a:t>Select the “Vehicle Profile” option from the menu.</a:t>
            </a:r>
            <a:endParaRPr lang="en-US" sz="1100" b="1" dirty="0">
              <a:solidFill>
                <a:schemeClr val="tx1">
                  <a:lumMod val="65000"/>
                  <a:lumOff val="35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r>
              <a:rPr lang="en-US" sz="1200" b="1" dirty="0">
                <a:latin typeface="Arial Rounded MT Bold" charset="0"/>
                <a:ea typeface="Arial Rounded MT Bold" charset="0"/>
                <a:cs typeface="Arial Rounded MT Bold" charset="0"/>
              </a:rPr>
              <a:t>DRIVER PROFILE AND TEAM DRIVERS</a:t>
            </a:r>
          </a:p>
          <a:p>
            <a:pPr algn="just"/>
            <a:endParaRPr lang="en-US" sz="1100" b="1" dirty="0"/>
          </a:p>
          <a:p>
            <a:pPr algn="just"/>
            <a:r>
              <a:rPr lang="en-US" sz="1100" b="1" dirty="0">
                <a:solidFill>
                  <a:schemeClr val="tx1">
                    <a:lumMod val="65000"/>
                    <a:lumOff val="35000"/>
                  </a:schemeClr>
                </a:solidFill>
              </a:rPr>
              <a:t>We recommend to verify the driver's profile. Please make sure the information is correct: carrier name, your rule set (60-hour or 70-hour) and the home base time zone.</a:t>
            </a:r>
          </a:p>
          <a:p>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p.5</a:t>
            </a:r>
          </a:p>
        </p:txBody>
      </p:sp>
      <p:pic>
        <p:nvPicPr>
          <p:cNvPr id="2" name="Picture 1"/>
          <p:cNvPicPr>
            <a:picLocks noChangeAspect="1"/>
          </p:cNvPicPr>
          <p:nvPr/>
        </p:nvPicPr>
        <p:blipFill>
          <a:blip r:embed="rId2"/>
          <a:stretch>
            <a:fillRect/>
          </a:stretch>
        </p:blipFill>
        <p:spPr>
          <a:xfrm>
            <a:off x="1421607" y="4449128"/>
            <a:ext cx="1964531" cy="1326059"/>
          </a:xfrm>
          <a:prstGeom prst="rect">
            <a:avLst/>
          </a:prstGeom>
        </p:spPr>
      </p:pic>
      <p:pic>
        <p:nvPicPr>
          <p:cNvPr id="6" name="Picture 5"/>
          <p:cNvPicPr>
            <a:picLocks noChangeAspect="1"/>
          </p:cNvPicPr>
          <p:nvPr/>
        </p:nvPicPr>
        <p:blipFill>
          <a:blip r:embed="rId3"/>
          <a:stretch>
            <a:fillRect/>
          </a:stretch>
        </p:blipFill>
        <p:spPr>
          <a:xfrm>
            <a:off x="6281429" y="685801"/>
            <a:ext cx="2019608" cy="2504314"/>
          </a:xfrm>
          <a:prstGeom prst="rect">
            <a:avLst/>
          </a:prstGeom>
        </p:spPr>
      </p:pic>
    </p:spTree>
    <p:extLst>
      <p:ext uri="{BB962C8B-B14F-4D97-AF65-F5344CB8AC3E}">
        <p14:creationId xmlns:p14="http://schemas.microsoft.com/office/powerpoint/2010/main" val="3031298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7153" y="454378"/>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6150" y="597493"/>
            <a:ext cx="4157329" cy="6755696"/>
          </a:xfrm>
          <a:prstGeom prst="rect">
            <a:avLst/>
          </a:prstGeom>
          <a:noFill/>
        </p:spPr>
        <p:txBody>
          <a:bodyPr wrap="square" rtlCol="0">
            <a:spAutoFit/>
          </a:bodyPr>
          <a:lstStyle/>
          <a:p>
            <a:pPr algn="just"/>
            <a:r>
              <a:rPr lang="en-US" sz="1000" b="1" i="1" dirty="0">
                <a:solidFill>
                  <a:schemeClr val="tx1">
                    <a:lumMod val="65000"/>
                    <a:lumOff val="35000"/>
                  </a:schemeClr>
                </a:solidFill>
              </a:rPr>
              <a:t>Team drivers</a:t>
            </a:r>
            <a:r>
              <a:rPr lang="en-US" sz="1000" b="1" dirty="0">
                <a:solidFill>
                  <a:schemeClr val="tx1">
                    <a:lumMod val="65000"/>
                    <a:lumOff val="35000"/>
                  </a:schemeClr>
                </a:solidFill>
              </a:rPr>
              <a:t>: Up to two drivers are allowed to log on the same mobile device. Records and logs are generated for each independent driver showing the other driver as co-driver.</a:t>
            </a:r>
          </a:p>
          <a:p>
            <a:pPr algn="just"/>
            <a:r>
              <a:rPr lang="en-US" sz="1000" b="1" dirty="0">
                <a:solidFill>
                  <a:schemeClr val="tx1">
                    <a:lumMod val="65000"/>
                    <a:lumOff val="35000"/>
                  </a:schemeClr>
                </a:solidFill>
              </a:rPr>
              <a:t>To logon a second driver just tap on the name of the currently logged driver on the APP’s Principal screen.</a:t>
            </a:r>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endParaRPr lang="en-US" sz="1000" b="1" dirty="0"/>
          </a:p>
          <a:p>
            <a:endParaRPr lang="en-US" sz="1000" b="1" dirty="0"/>
          </a:p>
          <a:p>
            <a:endParaRPr lang="en-US" sz="1000" b="1" dirty="0"/>
          </a:p>
          <a:p>
            <a:endParaRPr lang="en-US" sz="1000" b="1" dirty="0"/>
          </a:p>
          <a:p>
            <a:endParaRPr lang="en-US" sz="1000" b="1" dirty="0"/>
          </a:p>
          <a:p>
            <a:r>
              <a:rPr lang="en-US" sz="1200" b="1" dirty="0">
                <a:latin typeface="Arial Rounded MT Bold" charset="0"/>
                <a:ea typeface="Arial Rounded MT Bold" charset="0"/>
                <a:cs typeface="Arial Rounded MT Bold" charset="0"/>
              </a:rPr>
              <a:t>CREATING SHIPMENTS</a:t>
            </a:r>
          </a:p>
          <a:p>
            <a:pPr algn="just"/>
            <a:endParaRPr lang="en-US" sz="1000" b="1" dirty="0"/>
          </a:p>
          <a:p>
            <a:pPr algn="just"/>
            <a:r>
              <a:rPr lang="en-US" sz="1000" b="1" dirty="0">
                <a:solidFill>
                  <a:schemeClr val="tx1">
                    <a:lumMod val="65000"/>
                    <a:lumOff val="35000"/>
                  </a:schemeClr>
                </a:solidFill>
              </a:rPr>
              <a:t>The driver should create a shipment on the mobile APP. Please select the option “Shipment” from the menu. Make sure you enter the correct shipment’s pick-up and delivery time, as well as the shipper name, shipment number and the commodity you are transporting. The information provided here must match the driver’s supporting documents.</a:t>
            </a:r>
          </a:p>
          <a:p>
            <a:pPr algn="just"/>
            <a:endParaRPr lang="en-US" sz="1000" b="1" dirty="0"/>
          </a:p>
          <a:p>
            <a:pPr algn="just"/>
            <a:endParaRPr lang="en-US" sz="1000" b="1" dirty="0"/>
          </a:p>
          <a:p>
            <a:r>
              <a:rPr lang="en-US" sz="1200" b="1" dirty="0">
                <a:latin typeface="Arial Rounded MT Bold" charset="0"/>
                <a:ea typeface="Arial Rounded MT Bold" charset="0"/>
                <a:cs typeface="Arial Rounded MT Bold" charset="0"/>
              </a:rPr>
              <a:t>ASSUMPTION OF UNIDENTIFIED RECORDS</a:t>
            </a:r>
          </a:p>
          <a:p>
            <a:pPr algn="just"/>
            <a:endParaRPr lang="en-US" sz="11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r>
              <a:rPr lang="en-US" sz="1000" b="1" dirty="0">
                <a:solidFill>
                  <a:schemeClr val="tx1">
                    <a:lumMod val="65000"/>
                    <a:lumOff val="35000"/>
                  </a:schemeClr>
                </a:solidFill>
              </a:rPr>
              <a:t>The ELD is designed to record all vehicle movements and stop time during movements on an un-authenticated account. Please, during the login process, accept the unidentified records that belong to you  by tapping on the checkboxes and then selecting “Accept selected records”.</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p.7</a:t>
            </a:r>
          </a:p>
        </p:txBody>
      </p:sp>
      <p:graphicFrame>
        <p:nvGraphicFramePr>
          <p:cNvPr id="15" name="Object 14"/>
          <p:cNvGraphicFramePr>
            <a:graphicFrameLocks noChangeAspect="1"/>
          </p:cNvGraphicFramePr>
          <p:nvPr>
            <p:extLst>
              <p:ext uri="{D42A27DB-BD31-4B8C-83A1-F6EECF244321}">
                <p14:modId xmlns:p14="http://schemas.microsoft.com/office/powerpoint/2010/main" val="2144821923"/>
              </p:ext>
            </p:extLst>
          </p:nvPr>
        </p:nvGraphicFramePr>
        <p:xfrm>
          <a:off x="1900495" y="5419811"/>
          <a:ext cx="1594813" cy="1827836"/>
        </p:xfrm>
        <a:graphic>
          <a:graphicData uri="http://schemas.openxmlformats.org/presentationml/2006/ole">
            <mc:AlternateContent xmlns:mc="http://schemas.openxmlformats.org/markup-compatibility/2006">
              <mc:Choice xmlns:v="urn:schemas-microsoft-com:vml" Requires="v">
                <p:oleObj spid="_x0000_s1164" name="Image" r:id="rId3" imgW="18285480" imgH="20799720" progId="Photoshop.Image.12">
                  <p:embed/>
                </p:oleObj>
              </mc:Choice>
              <mc:Fallback>
                <p:oleObj name="Image" r:id="rId3" imgW="18285480" imgH="20799720" progId="Photoshop.Image.12">
                  <p:embed/>
                  <p:pic>
                    <p:nvPicPr>
                      <p:cNvPr id="3" name="Object 2"/>
                      <p:cNvPicPr/>
                      <p:nvPr/>
                    </p:nvPicPr>
                    <p:blipFill>
                      <a:blip r:embed="rId4"/>
                      <a:stretch>
                        <a:fillRect/>
                      </a:stretch>
                    </p:blipFill>
                    <p:spPr>
                      <a:xfrm>
                        <a:off x="1900495" y="5419811"/>
                        <a:ext cx="1594813" cy="1827836"/>
                      </a:xfrm>
                      <a:prstGeom prst="rect">
                        <a:avLst/>
                      </a:prstGeom>
                    </p:spPr>
                  </p:pic>
                </p:oleObj>
              </mc:Fallback>
            </mc:AlternateContent>
          </a:graphicData>
        </a:graphic>
      </p:graphicFrame>
      <p:sp>
        <p:nvSpPr>
          <p:cNvPr id="20" name="Rectangle 19"/>
          <p:cNvSpPr/>
          <p:nvPr/>
        </p:nvSpPr>
        <p:spPr>
          <a:xfrm>
            <a:off x="5064485" y="458611"/>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169473" y="597493"/>
            <a:ext cx="4157329" cy="9064020"/>
          </a:xfrm>
          <a:prstGeom prst="rect">
            <a:avLst/>
          </a:prstGeom>
          <a:noFill/>
        </p:spPr>
        <p:txBody>
          <a:bodyPr wrap="square" rtlCol="0">
            <a:spAutoFit/>
          </a:bodyPr>
          <a:lstStyle/>
          <a:p>
            <a:r>
              <a:rPr lang="en-US" sz="1200" b="1" dirty="0">
                <a:latin typeface="Arial Rounded MT Bold" charset="0"/>
                <a:ea typeface="Arial Rounded MT Bold" charset="0"/>
                <a:cs typeface="Arial Rounded MT Bold" charset="0"/>
              </a:rPr>
              <a:t>MALFUNCTION/DIAGNOSTIC INDICATORS</a:t>
            </a:r>
          </a:p>
          <a:p>
            <a:endParaRPr lang="en-US" sz="1000" b="1" dirty="0"/>
          </a:p>
          <a:p>
            <a:r>
              <a:rPr lang="en-US" sz="1000" b="1" dirty="0">
                <a:solidFill>
                  <a:schemeClr val="tx1">
                    <a:lumMod val="65000"/>
                    <a:lumOff val="35000"/>
                  </a:schemeClr>
                </a:solidFill>
              </a:rPr>
              <a:t>If the M (malfunction) or D (Diagnostic) indicators, located on the top right corner of the ELD turn red please contact your support personnel . This is an indication of an ELD failure an requires immediate attention. To identify the specific ELD malfunction run the Diagnostic option on the main Menu.</a:t>
            </a:r>
          </a:p>
          <a:p>
            <a:endParaRPr lang="en-US" sz="1000" b="1" dirty="0"/>
          </a:p>
          <a:p>
            <a:r>
              <a:rPr lang="en-US" sz="1200" b="1" dirty="0">
                <a:latin typeface="Arial Rounded MT Bold" charset="0"/>
                <a:ea typeface="Arial Rounded MT Bold" charset="0"/>
                <a:cs typeface="Arial Rounded MT Bold" charset="0"/>
              </a:rPr>
              <a:t>PERSONAL USE, YARD MOVES AND EXEMPTIONS</a:t>
            </a:r>
          </a:p>
          <a:p>
            <a:endParaRPr lang="en-US" sz="1000" b="1" dirty="0"/>
          </a:p>
          <a:p>
            <a:r>
              <a:rPr lang="en-US" sz="1000" b="1" dirty="0">
                <a:solidFill>
                  <a:schemeClr val="tx1">
                    <a:lumMod val="65000"/>
                    <a:lumOff val="35000"/>
                  </a:schemeClr>
                </a:solidFill>
              </a:rPr>
              <a:t>There are 3 ELD operational modes that have been added to help drivers on specific scenarios. These 3 modes are activated only by the carrier and will be shown during the login and logout process. </a:t>
            </a:r>
          </a:p>
          <a:p>
            <a:endParaRPr lang="en-US" sz="10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r>
              <a:rPr lang="en-US" sz="1200" b="1" dirty="0">
                <a:latin typeface="Arial Rounded MT Bold" charset="0"/>
                <a:ea typeface="Arial Rounded MT Bold" charset="0"/>
                <a:cs typeface="Arial Rounded MT Bold" charset="0"/>
              </a:rPr>
              <a:t>CHANGING DRIVER STATUS AND PRINCIPAL SCREEN</a:t>
            </a:r>
          </a:p>
          <a:p>
            <a:pPr algn="just"/>
            <a:r>
              <a:rPr lang="en-US" sz="1000" b="1" dirty="0">
                <a:solidFill>
                  <a:schemeClr val="tx1">
                    <a:lumMod val="65000"/>
                    <a:lumOff val="35000"/>
                  </a:schemeClr>
                </a:solidFill>
              </a:rPr>
              <a:t>The Principal screen Is where duty status changes are made. There are five different options for the driver to pick from. Besides the normal duty status, the mobile APP includes support for Personal Conveyance and Yard</a:t>
            </a:r>
          </a:p>
          <a:p>
            <a:pPr algn="just"/>
            <a:r>
              <a:rPr lang="en-US" sz="1000" b="1" dirty="0">
                <a:solidFill>
                  <a:schemeClr val="tx1">
                    <a:lumMod val="65000"/>
                    <a:lumOff val="35000"/>
                  </a:schemeClr>
                </a:solidFill>
              </a:rPr>
              <a:t>Moves. </a:t>
            </a:r>
            <a:endParaRPr lang="en-US" sz="1000" dirty="0">
              <a:solidFill>
                <a:schemeClr val="tx1">
                  <a:lumMod val="65000"/>
                  <a:lumOff val="35000"/>
                </a:schemeClr>
              </a:solidFill>
            </a:endParaRP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p.8</a:t>
            </a:r>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endParaRPr lang="en-US" sz="1000" dirty="0"/>
          </a:p>
          <a:p>
            <a:pPr algn="just"/>
            <a:endParaRPr lang="en-US" sz="1000" dirty="0"/>
          </a:p>
          <a:p>
            <a:pPr algn="just"/>
            <a:endParaRPr lang="en-US" sz="1000" dirty="0"/>
          </a:p>
          <a:p>
            <a:pPr algn="just"/>
            <a:endParaRPr lang="en-US" sz="1000" dirty="0"/>
          </a:p>
          <a:p>
            <a:pPr algn="just"/>
            <a:endParaRPr lang="en-US" sz="1000" dirty="0"/>
          </a:p>
          <a:p>
            <a:pPr algn="just"/>
            <a:endParaRPr lang="en-US" sz="1000" dirty="0"/>
          </a:p>
          <a:p>
            <a:pPr algn="just"/>
            <a:endParaRPr lang="en-US" sz="1000" dirty="0"/>
          </a:p>
          <a:p>
            <a:pPr algn="just"/>
            <a:endParaRPr lang="en-US" sz="1000" dirty="0"/>
          </a:p>
          <a:p>
            <a:pPr algn="just"/>
            <a:endParaRPr lang="en-US" sz="1000" dirty="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5"/>
          <a:stretch>
            <a:fillRect/>
          </a:stretch>
        </p:blipFill>
        <p:spPr>
          <a:xfrm>
            <a:off x="6353823" y="2575248"/>
            <a:ext cx="1471367" cy="1645554"/>
          </a:xfrm>
          <a:prstGeom prst="rect">
            <a:avLst/>
          </a:prstGeom>
        </p:spPr>
      </p:pic>
      <p:pic>
        <p:nvPicPr>
          <p:cNvPr id="2" name="Picture 1"/>
          <p:cNvPicPr>
            <a:picLocks noChangeAspect="1"/>
          </p:cNvPicPr>
          <p:nvPr/>
        </p:nvPicPr>
        <p:blipFill>
          <a:blip r:embed="rId6"/>
          <a:stretch>
            <a:fillRect/>
          </a:stretch>
        </p:blipFill>
        <p:spPr>
          <a:xfrm>
            <a:off x="2600426" y="1493043"/>
            <a:ext cx="2026022" cy="1600557"/>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0753" y="5355928"/>
            <a:ext cx="3128963" cy="1955602"/>
          </a:xfrm>
          <a:prstGeom prst="rect">
            <a:avLst/>
          </a:prstGeom>
        </p:spPr>
      </p:pic>
    </p:spTree>
    <p:extLst>
      <p:ext uri="{BB962C8B-B14F-4D97-AF65-F5344CB8AC3E}">
        <p14:creationId xmlns:p14="http://schemas.microsoft.com/office/powerpoint/2010/main" val="289982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6995" y="402167"/>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9080" y="548144"/>
            <a:ext cx="4157329" cy="861774"/>
          </a:xfrm>
          <a:prstGeom prst="rect">
            <a:avLst/>
          </a:prstGeom>
          <a:noFill/>
        </p:spPr>
        <p:txBody>
          <a:bodyPr wrap="square" rtlCol="0">
            <a:spAutoFit/>
          </a:bodyPr>
          <a:lstStyle/>
          <a:p>
            <a:pPr algn="just"/>
            <a:endParaRPr lang="en-US" sz="1000" dirty="0"/>
          </a:p>
          <a:p>
            <a:pPr algn="just"/>
            <a:endParaRPr lang="en-US" sz="1000" dirty="0"/>
          </a:p>
          <a:p>
            <a:pPr algn="just"/>
            <a:endParaRPr lang="en-US" sz="1000" dirty="0"/>
          </a:p>
          <a:p>
            <a:pPr algn="just"/>
            <a:endParaRPr lang="en-US" sz="1000" dirty="0"/>
          </a:p>
          <a:p>
            <a:pPr marL="171450" indent="-171450">
              <a:buFontTx/>
              <a:buChar char="-"/>
            </a:pPr>
            <a:endParaRPr lang="en-US" sz="1000" dirty="0"/>
          </a:p>
        </p:txBody>
      </p:sp>
      <p:sp>
        <p:nvSpPr>
          <p:cNvPr id="15" name="TextBox 14"/>
          <p:cNvSpPr txBox="1"/>
          <p:nvPr/>
        </p:nvSpPr>
        <p:spPr>
          <a:xfrm>
            <a:off x="469080" y="540231"/>
            <a:ext cx="4157329" cy="7078861"/>
          </a:xfrm>
          <a:prstGeom prst="rect">
            <a:avLst/>
          </a:prstGeom>
          <a:noFill/>
        </p:spPr>
        <p:txBody>
          <a:bodyPr wrap="square" rtlCol="0">
            <a:spAutoFit/>
          </a:bodyPr>
          <a:lstStyle/>
          <a:p>
            <a:pPr algn="just"/>
            <a:r>
              <a:rPr lang="en-US" sz="1000" b="1" dirty="0">
                <a:solidFill>
                  <a:schemeClr val="tx1">
                    <a:lumMod val="65000"/>
                    <a:lumOff val="35000"/>
                  </a:schemeClr>
                </a:solidFill>
              </a:rPr>
              <a:t>The mobile APP also keeps track of possible violations under the “Remaining” session.</a:t>
            </a:r>
          </a:p>
          <a:p>
            <a:pPr algn="just"/>
            <a:r>
              <a:rPr lang="en-US" sz="1000" b="1" dirty="0">
                <a:solidFill>
                  <a:schemeClr val="tx1">
                    <a:lumMod val="65000"/>
                    <a:lumOff val="35000"/>
                  </a:schemeClr>
                </a:solidFill>
              </a:rPr>
              <a:t>Please tab on any of the following duty status:</a:t>
            </a:r>
          </a:p>
          <a:p>
            <a:pPr algn="just"/>
            <a:endParaRPr lang="en-US" sz="1000" b="1" dirty="0">
              <a:solidFill>
                <a:schemeClr val="tx1">
                  <a:lumMod val="65000"/>
                  <a:lumOff val="35000"/>
                </a:schemeClr>
              </a:solidFill>
            </a:endParaRPr>
          </a:p>
          <a:p>
            <a:pPr algn="just"/>
            <a:r>
              <a:rPr lang="en-US" sz="1000" b="1" dirty="0"/>
              <a:t>ON</a:t>
            </a:r>
            <a:r>
              <a:rPr lang="en-US" sz="1000" b="1" dirty="0">
                <a:solidFill>
                  <a:schemeClr val="tx1">
                    <a:lumMod val="65000"/>
                    <a:lumOff val="35000"/>
                  </a:schemeClr>
                </a:solidFill>
              </a:rPr>
              <a:t>  -- on duty status</a:t>
            </a:r>
          </a:p>
          <a:p>
            <a:pPr algn="just"/>
            <a:r>
              <a:rPr lang="en-US" sz="1000" b="1" dirty="0"/>
              <a:t>D</a:t>
            </a:r>
            <a:r>
              <a:rPr lang="en-US" sz="1000" b="1" dirty="0">
                <a:solidFill>
                  <a:schemeClr val="tx1">
                    <a:lumMod val="65000"/>
                    <a:lumOff val="35000"/>
                  </a:schemeClr>
                </a:solidFill>
              </a:rPr>
              <a:t>     -- driving status</a:t>
            </a:r>
          </a:p>
          <a:p>
            <a:pPr algn="just"/>
            <a:r>
              <a:rPr lang="en-US" sz="1000" b="1" dirty="0"/>
              <a:t>SB</a:t>
            </a:r>
            <a:r>
              <a:rPr lang="en-US" sz="1000" b="1" dirty="0">
                <a:solidFill>
                  <a:schemeClr val="tx1">
                    <a:lumMod val="65000"/>
                    <a:lumOff val="35000"/>
                  </a:schemeClr>
                </a:solidFill>
              </a:rPr>
              <a:t>   -- sleeper berth</a:t>
            </a:r>
          </a:p>
          <a:p>
            <a:pPr algn="just"/>
            <a:r>
              <a:rPr lang="en-US" sz="1000" b="1" dirty="0"/>
              <a:t>PS</a:t>
            </a:r>
            <a:r>
              <a:rPr lang="en-US" sz="1000" b="1" dirty="0">
                <a:solidFill>
                  <a:schemeClr val="tx1">
                    <a:lumMod val="65000"/>
                    <a:lumOff val="35000"/>
                  </a:schemeClr>
                </a:solidFill>
              </a:rPr>
              <a:t>   -- passenger seat</a:t>
            </a:r>
          </a:p>
          <a:p>
            <a:pPr algn="just"/>
            <a:r>
              <a:rPr lang="en-US" sz="1000" b="1" dirty="0"/>
              <a:t>Personal</a:t>
            </a:r>
            <a:r>
              <a:rPr lang="en-US" sz="1000" b="1" dirty="0">
                <a:solidFill>
                  <a:schemeClr val="tx1">
                    <a:lumMod val="65000"/>
                    <a:lumOff val="35000"/>
                  </a:schemeClr>
                </a:solidFill>
              </a:rPr>
              <a:t>  -- for personal conveyance (use)</a:t>
            </a:r>
          </a:p>
          <a:p>
            <a:pPr algn="just"/>
            <a:r>
              <a:rPr lang="en-US" sz="1000" b="1" dirty="0"/>
              <a:t>OFF</a:t>
            </a:r>
            <a:r>
              <a:rPr lang="en-US" sz="1000" b="1" dirty="0">
                <a:solidFill>
                  <a:schemeClr val="tx1">
                    <a:lumMod val="65000"/>
                    <a:lumOff val="35000"/>
                  </a:schemeClr>
                </a:solidFill>
              </a:rPr>
              <a:t> – off duty status</a:t>
            </a:r>
          </a:p>
          <a:p>
            <a:pPr algn="just"/>
            <a:endParaRPr lang="en-US" sz="1000" b="1" dirty="0"/>
          </a:p>
          <a:p>
            <a:pPr algn="just"/>
            <a:r>
              <a:rPr lang="en-US" sz="1200" b="1" dirty="0">
                <a:latin typeface="Arial Rounded MT Bold" charset="0"/>
                <a:ea typeface="Arial Rounded MT Bold" charset="0"/>
                <a:cs typeface="Arial Rounded MT Bold" charset="0"/>
              </a:rPr>
              <a:t>REMAINING TIMES</a:t>
            </a:r>
          </a:p>
          <a:p>
            <a:pPr algn="just"/>
            <a:endParaRPr lang="en-US" sz="11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r>
              <a:rPr lang="en-US" sz="1000" b="1" dirty="0">
                <a:solidFill>
                  <a:schemeClr val="tx1">
                    <a:lumMod val="65000"/>
                    <a:lumOff val="35000"/>
                  </a:schemeClr>
                </a:solidFill>
              </a:rPr>
              <a:t>The mobile APP automatically calculates the different times at which a violation will take </a:t>
            </a:r>
            <a:r>
              <a:rPr lang="en-US" sz="1000" b="1" dirty="0" smtClean="0">
                <a:solidFill>
                  <a:schemeClr val="tx1">
                    <a:lumMod val="65000"/>
                    <a:lumOff val="35000"/>
                  </a:schemeClr>
                </a:solidFill>
              </a:rPr>
              <a:t>place. The time spent on the current duty status us is also shown (on this picture: 100 hours and 16 minutes)</a:t>
            </a:r>
            <a:endParaRPr lang="en-US" sz="1000" b="1" dirty="0">
              <a:solidFill>
                <a:schemeClr val="tx1">
                  <a:lumMod val="65000"/>
                  <a:lumOff val="35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endParaRPr lang="en-US" sz="1000" b="1"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pPr algn="just"/>
            <a:r>
              <a:rPr lang="en-US" sz="1200" b="1" dirty="0">
                <a:latin typeface="Arial Rounded MT Bold" charset="0"/>
                <a:ea typeface="Arial Rounded MT Bold" charset="0"/>
                <a:cs typeface="Arial Rounded MT Bold" charset="0"/>
              </a:rPr>
              <a:t>VIOLATIONS (PROACTIVE NOTIFICATIONS AND OCURRANCE)</a:t>
            </a:r>
          </a:p>
          <a:p>
            <a:pPr algn="just"/>
            <a:endParaRPr lang="en-US" sz="1000" b="1" dirty="0"/>
          </a:p>
          <a:p>
            <a:pPr algn="just"/>
            <a:r>
              <a:rPr lang="en-US" sz="1000" b="1" dirty="0">
                <a:solidFill>
                  <a:schemeClr val="tx1">
                    <a:lumMod val="65000"/>
                    <a:lumOff val="35000"/>
                  </a:schemeClr>
                </a:solidFill>
              </a:rPr>
              <a:t>The mobile APP automatically calculates the different times at which a violation will take place. For every possible violation a visual notification is generated so that the driver becomes aware of the upcoming violation and takes preventive action. This notification is generated 30 minutes before incurring in a specific violation. The driver is also notified right after a violation took place. Please, we recommend to frequently check the “Remaining” session on the Principal screen to remain aware of remaining driving time.</a:t>
            </a:r>
          </a:p>
          <a:p>
            <a:pPr algn="just"/>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p.9</a:t>
            </a:r>
          </a:p>
        </p:txBody>
      </p:sp>
      <p:sp>
        <p:nvSpPr>
          <p:cNvPr id="11" name="Rectangle 10"/>
          <p:cNvSpPr/>
          <p:nvPr/>
        </p:nvSpPr>
        <p:spPr>
          <a:xfrm>
            <a:off x="5256392" y="397934"/>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68477" y="543911"/>
            <a:ext cx="4157329" cy="7078861"/>
          </a:xfrm>
          <a:prstGeom prst="rect">
            <a:avLst/>
          </a:prstGeom>
          <a:noFill/>
        </p:spPr>
        <p:txBody>
          <a:bodyPr wrap="square" rtlCol="0">
            <a:spAutoFit/>
          </a:bodyPr>
          <a:lstStyle/>
          <a:p>
            <a:pPr algn="just"/>
            <a:r>
              <a:rPr lang="en-US" sz="1200" b="1" dirty="0">
                <a:latin typeface="Arial Rounded MT Bold" charset="0"/>
                <a:ea typeface="Arial Rounded MT Bold" charset="0"/>
                <a:cs typeface="Arial Rounded MT Bold" charset="0"/>
              </a:rPr>
              <a:t>REVIEWING, EDITING AND CERTIFYING DRIVER LOGS</a:t>
            </a:r>
          </a:p>
          <a:p>
            <a:pPr algn="just"/>
            <a:endParaRPr lang="en-US" sz="1000" b="1" dirty="0"/>
          </a:p>
          <a:p>
            <a:pPr algn="just"/>
            <a:r>
              <a:rPr lang="en-US" sz="1000" b="1" dirty="0">
                <a:solidFill>
                  <a:schemeClr val="tx1">
                    <a:lumMod val="65000"/>
                    <a:lumOff val="35000"/>
                  </a:schemeClr>
                </a:solidFill>
              </a:rPr>
              <a:t>Every duty status change must be certified before exporting the driver’s logs. Select the “Certify Logs” option from the menu to list all unverified logs. Select each day and tap on the “Certify” button. At the end of each 24-hour period, the ELD will automatically prompt the driver to certify logs for the last 24 hours period. During driver login and logout, the driver will be prompted to certify the logs.</a:t>
            </a:r>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pPr algn="just"/>
            <a:endParaRPr lang="en-US" sz="1000" b="1" dirty="0"/>
          </a:p>
          <a:p>
            <a:r>
              <a:rPr lang="en-US" sz="1000" b="1" dirty="0">
                <a:solidFill>
                  <a:schemeClr val="tx1">
                    <a:lumMod val="65000"/>
                    <a:lumOff val="35000"/>
                  </a:schemeClr>
                </a:solidFill>
              </a:rPr>
              <a:t>To edit your logs or accept/reject carrier proposed changes go to the “Logs” option in the menu. Tap and hold the log you want to edit. Tap on the log edit button, make and confirm changes. You must enter the reason for the change.</a:t>
            </a:r>
            <a:endParaRPr lang="en-US" sz="1100" b="1" dirty="0">
              <a:solidFill>
                <a:schemeClr val="tx1">
                  <a:lumMod val="65000"/>
                  <a:lumOff val="35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endParaRPr lang="en-US" sz="1100" dirty="0">
              <a:solidFill>
                <a:schemeClr val="tx1">
                  <a:lumMod val="50000"/>
                  <a:lumOff val="50000"/>
                </a:schemeClr>
              </a:solidFill>
              <a:latin typeface="Adobe Heiti Std R" panose="020B0400000000000000" pitchFamily="34" charset="-128"/>
              <a:ea typeface="Adobe Heiti Std R" panose="020B0400000000000000" pitchFamily="34" charset="-128"/>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p.10</a:t>
            </a:r>
          </a:p>
        </p:txBody>
      </p:sp>
      <p:pic>
        <p:nvPicPr>
          <p:cNvPr id="14" name="Picture 13"/>
          <p:cNvPicPr>
            <a:picLocks noChangeAspect="1"/>
          </p:cNvPicPr>
          <p:nvPr/>
        </p:nvPicPr>
        <p:blipFill>
          <a:blip r:embed="rId2"/>
          <a:stretch>
            <a:fillRect/>
          </a:stretch>
        </p:blipFill>
        <p:spPr>
          <a:xfrm>
            <a:off x="6627239" y="2096849"/>
            <a:ext cx="1409811" cy="25063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43" y="3205664"/>
            <a:ext cx="3592037" cy="224502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3076" y="5251874"/>
            <a:ext cx="1262790" cy="2020464"/>
          </a:xfrm>
          <a:prstGeom prst="rect">
            <a:avLst/>
          </a:prstGeom>
        </p:spPr>
      </p:pic>
    </p:spTree>
    <p:extLst>
      <p:ext uri="{BB962C8B-B14F-4D97-AF65-F5344CB8AC3E}">
        <p14:creationId xmlns:p14="http://schemas.microsoft.com/office/powerpoint/2010/main" val="124620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8300" y="413455"/>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80385" y="559432"/>
            <a:ext cx="4157329" cy="7078861"/>
          </a:xfrm>
          <a:prstGeom prst="rect">
            <a:avLst/>
          </a:prstGeom>
          <a:noFill/>
        </p:spPr>
        <p:txBody>
          <a:bodyPr wrap="square" rtlCol="0">
            <a:spAutoFit/>
          </a:bodyPr>
          <a:lstStyle/>
          <a:p>
            <a:r>
              <a:rPr lang="en-US" sz="1200" b="1" dirty="0">
                <a:latin typeface="Arial Rounded MT Bold" charset="0"/>
                <a:ea typeface="Arial Rounded MT Bold" charset="0"/>
                <a:cs typeface="Arial Rounded MT Bold" charset="0"/>
              </a:rPr>
              <a:t>CREATING ANNOTATIONS</a:t>
            </a:r>
          </a:p>
          <a:p>
            <a:pPr algn="just"/>
            <a:r>
              <a:rPr lang="en-US" sz="1000" b="1" dirty="0">
                <a:solidFill>
                  <a:schemeClr val="tx1">
                    <a:lumMod val="65000"/>
                    <a:lumOff val="35000"/>
                  </a:schemeClr>
                </a:solidFill>
              </a:rPr>
              <a:t>The driver can create annotations in order to note changes to previous status. </a:t>
            </a:r>
          </a:p>
          <a:p>
            <a:pPr algn="just"/>
            <a:r>
              <a:rPr lang="en-US" sz="1000" b="1" i="1" dirty="0">
                <a:solidFill>
                  <a:schemeClr val="tx1">
                    <a:lumMod val="65000"/>
                    <a:lumOff val="35000"/>
                  </a:schemeClr>
                </a:solidFill>
              </a:rPr>
              <a:t>To create an annotation</a:t>
            </a:r>
            <a:r>
              <a:rPr lang="en-US" sz="1000" b="1" dirty="0">
                <a:solidFill>
                  <a:schemeClr val="tx1">
                    <a:lumMod val="65000"/>
                    <a:lumOff val="35000"/>
                  </a:schemeClr>
                </a:solidFill>
              </a:rPr>
              <a:t>: tap on the “Logs” option in the menu. You will see a list with all different status changes. Tap on the annotation icon for the log you want to add an annotation to. Enter a text explaining the annotation.</a:t>
            </a:r>
          </a:p>
          <a:p>
            <a:r>
              <a:rPr lang="en-US" sz="1000" b="1" i="1" dirty="0">
                <a:solidFill>
                  <a:schemeClr val="tx1">
                    <a:lumMod val="65000"/>
                    <a:lumOff val="35000"/>
                  </a:schemeClr>
                </a:solidFill>
              </a:rPr>
              <a:t>To view existing annotations</a:t>
            </a:r>
            <a:r>
              <a:rPr lang="en-US" sz="1000" b="1" dirty="0">
                <a:solidFill>
                  <a:schemeClr val="tx1">
                    <a:lumMod val="65000"/>
                    <a:lumOff val="35000"/>
                  </a:schemeClr>
                </a:solidFill>
              </a:rPr>
              <a:t>: Tap on the “Annotations” option in the Principal’s screen menu.</a:t>
            </a:r>
          </a:p>
          <a:p>
            <a:endParaRPr lang="en-US" sz="1000" b="1" dirty="0"/>
          </a:p>
          <a:p>
            <a:r>
              <a:rPr lang="en-US" sz="1200" b="1" dirty="0">
                <a:latin typeface="Arial Rounded MT Bold" charset="0"/>
                <a:ea typeface="Arial Rounded MT Bold" charset="0"/>
                <a:cs typeface="Arial Rounded MT Bold" charset="0"/>
              </a:rPr>
              <a:t>LOGBOOK AND EXPORTING DRIVER LOGS</a:t>
            </a:r>
          </a:p>
          <a:p>
            <a:endParaRPr lang="en-US" sz="1100" b="1" dirty="0"/>
          </a:p>
          <a:p>
            <a:r>
              <a:rPr lang="en-US" sz="1000" b="1" dirty="0">
                <a:solidFill>
                  <a:schemeClr val="tx1">
                    <a:lumMod val="65000"/>
                    <a:lumOff val="35000"/>
                  </a:schemeClr>
                </a:solidFill>
              </a:rPr>
              <a:t>You can generate a chart with your logs at any time. Tap on the “Logbook” option from the menu. Use the right/left buttons to select a different day.</a:t>
            </a:r>
          </a:p>
          <a:p>
            <a:endParaRPr lang="en-US" sz="1100" b="1" dirty="0">
              <a:solidFill>
                <a:schemeClr val="tx1">
                  <a:lumMod val="65000"/>
                  <a:lumOff val="35000"/>
                </a:schemeClr>
              </a:solidFill>
            </a:endParaRPr>
          </a:p>
          <a:p>
            <a:r>
              <a:rPr lang="en-US" sz="1000" b="1" dirty="0">
                <a:solidFill>
                  <a:schemeClr val="tx1">
                    <a:lumMod val="65000"/>
                    <a:lumOff val="35000"/>
                  </a:schemeClr>
                </a:solidFill>
              </a:rPr>
              <a:t>If an authorized federal agent request to see the driver’s logs, select the option “Export ELD Data File” from the </a:t>
            </a:r>
            <a:r>
              <a:rPr lang="en-US" sz="1000" b="1" dirty="0" err="1">
                <a:solidFill>
                  <a:schemeClr val="tx1">
                    <a:lumMod val="65000"/>
                    <a:lumOff val="35000"/>
                  </a:schemeClr>
                </a:solidFill>
              </a:rPr>
              <a:t>Loogbook</a:t>
            </a:r>
            <a:r>
              <a:rPr lang="en-US" sz="1000" b="1" dirty="0">
                <a:solidFill>
                  <a:schemeClr val="tx1">
                    <a:lumMod val="65000"/>
                    <a:lumOff val="35000"/>
                  </a:schemeClr>
                </a:solidFill>
              </a:rPr>
              <a:t> menu. The Driver Logs file is automatically created in directory  “</a:t>
            </a:r>
            <a:r>
              <a:rPr lang="en-US" sz="1000" b="1" dirty="0" err="1">
                <a:solidFill>
                  <a:schemeClr val="tx1">
                    <a:lumMod val="65000"/>
                    <a:lumOff val="35000"/>
                  </a:schemeClr>
                </a:solidFill>
              </a:rPr>
              <a:t>HOSFolder</a:t>
            </a:r>
            <a:r>
              <a:rPr lang="en-US" sz="1000" b="1" dirty="0">
                <a:solidFill>
                  <a:schemeClr val="tx1">
                    <a:lumMod val="65000"/>
                    <a:lumOff val="35000"/>
                  </a:schemeClr>
                </a:solidFill>
              </a:rPr>
              <a:t>” inside the mobile device internal storage. Please use the appropriate USB cable to connect the mobile device to the federal agent’s computer/laptop or to USB memory stick (A-type). You can also email the “ELD Data File” to an email given to you by the authorized agent. Please, use your email mobile app of preference taking into consideration that the data file is in </a:t>
            </a:r>
            <a:r>
              <a:rPr lang="en-US" sz="1000" b="1" dirty="0" err="1">
                <a:solidFill>
                  <a:schemeClr val="tx1">
                    <a:lumMod val="65000"/>
                    <a:lumOff val="35000"/>
                  </a:schemeClr>
                </a:solidFill>
              </a:rPr>
              <a:t>HOSFolder</a:t>
            </a:r>
            <a:r>
              <a:rPr lang="en-US" sz="1000" b="1" dirty="0">
                <a:solidFill>
                  <a:schemeClr val="tx1">
                    <a:lumMod val="65000"/>
                    <a:lumOff val="35000"/>
                  </a:schemeClr>
                </a:solidFill>
              </a:rPr>
              <a:t>. The data file is the only CSV file located in the </a:t>
            </a:r>
            <a:r>
              <a:rPr lang="en-US" sz="1000" b="1" dirty="0" err="1">
                <a:solidFill>
                  <a:schemeClr val="tx1">
                    <a:lumMod val="65000"/>
                    <a:lumOff val="35000"/>
                  </a:schemeClr>
                </a:solidFill>
              </a:rPr>
              <a:t>HOSFolder</a:t>
            </a:r>
            <a:r>
              <a:rPr lang="en-US" sz="1000" b="1" dirty="0">
                <a:solidFill>
                  <a:schemeClr val="tx1">
                    <a:lumMod val="65000"/>
                    <a:lumOff val="35000"/>
                  </a:schemeClr>
                </a:solidFill>
              </a:rPr>
              <a:t>. </a:t>
            </a:r>
          </a:p>
          <a:p>
            <a:r>
              <a:rPr lang="en-US" sz="1000" b="1" dirty="0">
                <a:solidFill>
                  <a:schemeClr val="tx1">
                    <a:lumMod val="65000"/>
                    <a:lumOff val="35000"/>
                  </a:schemeClr>
                </a:solidFill>
              </a:rPr>
              <a:t>You can also display or print the Logbook by selecting “Print-Display Logs” option. In this case, you can print the PDF file saved on the </a:t>
            </a:r>
            <a:r>
              <a:rPr lang="en-US" sz="1000" b="1" dirty="0" err="1">
                <a:solidFill>
                  <a:schemeClr val="tx1">
                    <a:lumMod val="65000"/>
                    <a:lumOff val="35000"/>
                  </a:schemeClr>
                </a:solidFill>
              </a:rPr>
              <a:t>HOSFolder</a:t>
            </a:r>
            <a:r>
              <a:rPr lang="en-US" sz="1000" b="1" dirty="0">
                <a:solidFill>
                  <a:schemeClr val="tx1">
                    <a:lumMod val="65000"/>
                    <a:lumOff val="35000"/>
                  </a:schemeClr>
                </a:solidFill>
              </a:rPr>
              <a:t>.</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r>
              <a:rPr lang="en-US" sz="1000" dirty="0">
                <a:latin typeface="Times New Roman" panose="02020603050405020304" pitchFamily="18" charset="0"/>
                <a:cs typeface="Times New Roman" panose="02020603050405020304" pitchFamily="18" charset="0"/>
              </a:rPr>
              <a:t>				  </a:t>
            </a:r>
            <a:r>
              <a:rPr lang="en-US" sz="1000" dirty="0">
                <a:cs typeface="Times New Roman" panose="02020603050405020304" pitchFamily="18" charset="0"/>
              </a:rPr>
              <a:t>p.11</a:t>
            </a:r>
          </a:p>
        </p:txBody>
      </p:sp>
      <p:sp>
        <p:nvSpPr>
          <p:cNvPr id="6" name="Rectangle 5"/>
          <p:cNvSpPr/>
          <p:nvPr/>
        </p:nvSpPr>
        <p:spPr>
          <a:xfrm>
            <a:off x="5149884" y="415831"/>
            <a:ext cx="4381500" cy="69723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149884" y="724198"/>
            <a:ext cx="4308441" cy="3785652"/>
          </a:xfrm>
          <a:prstGeom prst="rect">
            <a:avLst/>
          </a:prstGeom>
        </p:spPr>
        <p:txBody>
          <a:bodyPr wrap="square">
            <a:spAutoFit/>
          </a:bodyPr>
          <a:lstStyle/>
          <a:p>
            <a:r>
              <a:rPr lang="en-US" sz="1000" b="1" dirty="0" smtClean="0">
                <a:solidFill>
                  <a:schemeClr val="tx1">
                    <a:lumMod val="65000"/>
                    <a:lumOff val="35000"/>
                  </a:schemeClr>
                </a:solidFill>
              </a:rPr>
              <a:t>When selecting “Export ELD Data File”, three different options are shown:</a:t>
            </a:r>
          </a:p>
          <a:p>
            <a:endParaRPr lang="en-US" sz="1000" b="1" dirty="0">
              <a:solidFill>
                <a:schemeClr val="tx1">
                  <a:lumMod val="65000"/>
                  <a:lumOff val="35000"/>
                </a:schemeClr>
              </a:solidFill>
            </a:endParaRPr>
          </a:p>
          <a:p>
            <a:endParaRPr lang="en-US" sz="1000" b="1" dirty="0" smtClean="0">
              <a:solidFill>
                <a:schemeClr val="tx1">
                  <a:lumMod val="65000"/>
                  <a:lumOff val="35000"/>
                </a:schemeClr>
              </a:solidFill>
            </a:endParaRPr>
          </a:p>
          <a:p>
            <a:endParaRPr lang="en-US" sz="1000" b="1" dirty="0">
              <a:solidFill>
                <a:schemeClr val="tx1">
                  <a:lumMod val="65000"/>
                  <a:lumOff val="35000"/>
                </a:schemeClr>
              </a:solidFill>
            </a:endParaRPr>
          </a:p>
          <a:p>
            <a:endParaRPr lang="en-US" sz="1000" b="1" dirty="0" smtClean="0">
              <a:solidFill>
                <a:schemeClr val="tx1">
                  <a:lumMod val="65000"/>
                  <a:lumOff val="35000"/>
                </a:schemeClr>
              </a:solidFill>
            </a:endParaRPr>
          </a:p>
          <a:p>
            <a:endParaRPr lang="en-US" sz="1000" b="1" dirty="0">
              <a:solidFill>
                <a:schemeClr val="tx1">
                  <a:lumMod val="65000"/>
                  <a:lumOff val="35000"/>
                </a:schemeClr>
              </a:solidFill>
            </a:endParaRPr>
          </a:p>
          <a:p>
            <a:endParaRPr lang="en-US" sz="1000" b="1" dirty="0" smtClean="0">
              <a:solidFill>
                <a:schemeClr val="tx1">
                  <a:lumMod val="65000"/>
                  <a:lumOff val="35000"/>
                </a:schemeClr>
              </a:solidFill>
            </a:endParaRPr>
          </a:p>
          <a:p>
            <a:endParaRPr lang="en-US" sz="1000" b="1" dirty="0">
              <a:solidFill>
                <a:schemeClr val="tx1">
                  <a:lumMod val="65000"/>
                  <a:lumOff val="35000"/>
                </a:schemeClr>
              </a:solidFill>
            </a:endParaRPr>
          </a:p>
          <a:p>
            <a:endParaRPr lang="en-US" sz="1000" b="1" dirty="0" smtClean="0">
              <a:solidFill>
                <a:schemeClr val="tx1">
                  <a:lumMod val="65000"/>
                  <a:lumOff val="35000"/>
                </a:schemeClr>
              </a:solidFill>
            </a:endParaRPr>
          </a:p>
          <a:p>
            <a:endParaRPr lang="en-US" sz="1000" b="1" dirty="0" smtClean="0">
              <a:solidFill>
                <a:schemeClr val="tx1">
                  <a:lumMod val="65000"/>
                  <a:lumOff val="35000"/>
                </a:schemeClr>
              </a:solidFill>
            </a:endParaRPr>
          </a:p>
          <a:p>
            <a:endParaRPr lang="en-US" sz="1000" b="1" dirty="0">
              <a:solidFill>
                <a:schemeClr val="tx1">
                  <a:lumMod val="65000"/>
                  <a:lumOff val="35000"/>
                </a:schemeClr>
              </a:solidFill>
            </a:endParaRPr>
          </a:p>
          <a:p>
            <a:endParaRPr lang="en-US" sz="1000" b="1" dirty="0" smtClean="0">
              <a:solidFill>
                <a:schemeClr val="tx1">
                  <a:lumMod val="65000"/>
                  <a:lumOff val="35000"/>
                </a:schemeClr>
              </a:solidFill>
            </a:endParaRPr>
          </a:p>
          <a:p>
            <a:endParaRPr lang="en-US" sz="1000" b="1" dirty="0">
              <a:solidFill>
                <a:schemeClr val="tx1">
                  <a:lumMod val="65000"/>
                  <a:lumOff val="35000"/>
                </a:schemeClr>
              </a:solidFill>
            </a:endParaRPr>
          </a:p>
          <a:p>
            <a:endParaRPr lang="en-US" sz="1000" b="1" dirty="0" smtClean="0">
              <a:solidFill>
                <a:schemeClr val="tx1">
                  <a:lumMod val="65000"/>
                  <a:lumOff val="35000"/>
                </a:schemeClr>
              </a:solidFill>
            </a:endParaRPr>
          </a:p>
          <a:p>
            <a:endParaRPr lang="en-US" sz="1000" b="1" dirty="0">
              <a:solidFill>
                <a:schemeClr val="tx1">
                  <a:lumMod val="65000"/>
                  <a:lumOff val="35000"/>
                </a:schemeClr>
              </a:solidFill>
            </a:endParaRPr>
          </a:p>
          <a:p>
            <a:endParaRPr lang="en-US" sz="1000" b="1" dirty="0" smtClean="0">
              <a:solidFill>
                <a:schemeClr val="tx1">
                  <a:lumMod val="65000"/>
                  <a:lumOff val="35000"/>
                </a:schemeClr>
              </a:solidFill>
            </a:endParaRPr>
          </a:p>
          <a:p>
            <a:endParaRPr lang="en-US" sz="1000" b="1" dirty="0">
              <a:solidFill>
                <a:schemeClr val="tx1">
                  <a:lumMod val="65000"/>
                  <a:lumOff val="35000"/>
                </a:schemeClr>
              </a:solidFill>
            </a:endParaRPr>
          </a:p>
          <a:p>
            <a:endParaRPr lang="en-US" sz="1000" b="1" dirty="0" smtClean="0">
              <a:solidFill>
                <a:schemeClr val="tx1">
                  <a:lumMod val="65000"/>
                  <a:lumOff val="35000"/>
                </a:schemeClr>
              </a:solidFill>
            </a:endParaRPr>
          </a:p>
          <a:p>
            <a:r>
              <a:rPr lang="en-US" sz="1000" b="1" dirty="0" smtClean="0">
                <a:solidFill>
                  <a:schemeClr val="tx1">
                    <a:lumMod val="65000"/>
                    <a:lumOff val="35000"/>
                  </a:schemeClr>
                </a:solidFill>
              </a:rPr>
              <a:t>The </a:t>
            </a:r>
            <a:r>
              <a:rPr lang="en-US" sz="1000" b="1" dirty="0" smtClean="0">
                <a:solidFill>
                  <a:schemeClr val="tx1">
                    <a:lumMod val="65000"/>
                    <a:lumOff val="35000"/>
                  </a:schemeClr>
                </a:solidFill>
              </a:rPr>
              <a:t>first option is save the ELD data file locally on your phone/device. </a:t>
            </a:r>
            <a:r>
              <a:rPr lang="en-US" sz="1000" b="1" dirty="0">
                <a:solidFill>
                  <a:schemeClr val="tx1">
                    <a:lumMod val="65000"/>
                    <a:lumOff val="35000"/>
                  </a:schemeClr>
                </a:solidFill>
              </a:rPr>
              <a:t>The data file is the only CSV file located in the </a:t>
            </a:r>
            <a:r>
              <a:rPr lang="en-US" sz="1000" b="1" dirty="0" err="1">
                <a:solidFill>
                  <a:schemeClr val="tx1">
                    <a:lumMod val="65000"/>
                    <a:lumOff val="35000"/>
                  </a:schemeClr>
                </a:solidFill>
              </a:rPr>
              <a:t>HOSFolder</a:t>
            </a:r>
            <a:r>
              <a:rPr lang="en-US" sz="1000" b="1" dirty="0" smtClean="0">
                <a:solidFill>
                  <a:schemeClr val="tx1">
                    <a:lumMod val="65000"/>
                    <a:lumOff val="35000"/>
                  </a:schemeClr>
                </a:solidFill>
              </a:rPr>
              <a:t>.</a:t>
            </a:r>
          </a:p>
          <a:p>
            <a:r>
              <a:rPr lang="en-US" sz="1000" b="1" dirty="0" smtClean="0">
                <a:solidFill>
                  <a:schemeClr val="tx1">
                    <a:lumMod val="65000"/>
                    <a:lumOff val="35000"/>
                  </a:schemeClr>
                </a:solidFill>
              </a:rPr>
              <a:t>The second option is used during roadside inspection and the ELD data file is saved on the DOT external storage device. A validation is first made to confirm that the attached external storage is a valid, FMCSA-defined, device.</a:t>
            </a:r>
          </a:p>
          <a:p>
            <a:r>
              <a:rPr lang="en-US" sz="1000" b="1" dirty="0" smtClean="0">
                <a:solidFill>
                  <a:schemeClr val="tx1">
                    <a:lumMod val="65000"/>
                    <a:lumOff val="35000"/>
                  </a:schemeClr>
                </a:solidFill>
              </a:rPr>
              <a:t>The third option is to send the ELD data file to FMCSA’s public </a:t>
            </a:r>
            <a:r>
              <a:rPr lang="en-US" sz="1000" b="1" dirty="0" err="1" smtClean="0">
                <a:solidFill>
                  <a:schemeClr val="tx1">
                    <a:lumMod val="65000"/>
                    <a:lumOff val="35000"/>
                  </a:schemeClr>
                </a:solidFill>
              </a:rPr>
              <a:t>webservice</a:t>
            </a:r>
            <a:r>
              <a:rPr lang="en-US" sz="1000" b="1" dirty="0" smtClean="0">
                <a:solidFill>
                  <a:schemeClr val="tx1">
                    <a:lumMod val="65000"/>
                    <a:lumOff val="35000"/>
                  </a:schemeClr>
                </a:solidFill>
              </a:rPr>
              <a:t>.</a:t>
            </a:r>
            <a:endParaRPr lang="en-US" sz="1000" b="1" dirty="0">
              <a:solidFill>
                <a:schemeClr val="tx1">
                  <a:lumMod val="65000"/>
                  <a:lumOff val="35000"/>
                </a:schemeClr>
              </a:solidFill>
            </a:endParaRPr>
          </a:p>
        </p:txBody>
      </p:sp>
      <p:pic>
        <p:nvPicPr>
          <p:cNvPr id="3" name="Picture 2"/>
          <p:cNvPicPr>
            <a:picLocks noChangeAspect="1"/>
          </p:cNvPicPr>
          <p:nvPr/>
        </p:nvPicPr>
        <p:blipFill>
          <a:blip r:embed="rId2"/>
          <a:stretch>
            <a:fillRect/>
          </a:stretch>
        </p:blipFill>
        <p:spPr>
          <a:xfrm>
            <a:off x="5318567" y="4863422"/>
            <a:ext cx="4038599" cy="22717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197" y="1021608"/>
            <a:ext cx="3766056" cy="2353786"/>
          </a:xfrm>
          <a:prstGeom prst="rect">
            <a:avLst/>
          </a:prstGeom>
        </p:spPr>
      </p:pic>
      <p:pic>
        <p:nvPicPr>
          <p:cNvPr id="9" name="Picture 8"/>
          <p:cNvPicPr>
            <a:picLocks noChangeAspect="1"/>
          </p:cNvPicPr>
          <p:nvPr/>
        </p:nvPicPr>
        <p:blipFill>
          <a:blip r:embed="rId2"/>
          <a:stretch>
            <a:fillRect/>
          </a:stretch>
        </p:blipFill>
        <p:spPr>
          <a:xfrm>
            <a:off x="539749" y="4802066"/>
            <a:ext cx="4038599" cy="2271712"/>
          </a:xfrm>
          <a:prstGeom prst="rect">
            <a:avLst/>
          </a:prstGeom>
        </p:spPr>
      </p:pic>
    </p:spTree>
    <p:extLst>
      <p:ext uri="{BB962C8B-B14F-4D97-AF65-F5344CB8AC3E}">
        <p14:creationId xmlns:p14="http://schemas.microsoft.com/office/powerpoint/2010/main" val="488712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8187</TotalTime>
  <Words>2648</Words>
  <Application>Microsoft Macintosh PowerPoint</Application>
  <PresentationFormat>Custom</PresentationFormat>
  <Paragraphs>390</Paragraphs>
  <Slides>6</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4" baseType="lpstr">
      <vt:lpstr>Adobe Heiti Std R</vt:lpstr>
      <vt:lpstr>Arial Rounded MT Bold</vt:lpstr>
      <vt:lpstr>Calibri</vt:lpstr>
      <vt:lpstr>Calibri Light</vt:lpstr>
      <vt:lpstr>Times New Roman</vt:lpstr>
      <vt:lpstr>Arial</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Seijo</dc:creator>
  <cp:lastModifiedBy>David Seijo</cp:lastModifiedBy>
  <cp:revision>253</cp:revision>
  <cp:lastPrinted>2017-06-22T13:31:55Z</cp:lastPrinted>
  <dcterms:created xsi:type="dcterms:W3CDTF">2015-06-27T11:46:31Z</dcterms:created>
  <dcterms:modified xsi:type="dcterms:W3CDTF">2017-09-18T18:20:18Z</dcterms:modified>
</cp:coreProperties>
</file>